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76" r:id="rId5"/>
    <p:sldId id="260" r:id="rId6"/>
    <p:sldId id="273" r:id="rId7"/>
    <p:sldId id="262" r:id="rId8"/>
    <p:sldId id="263" r:id="rId9"/>
    <p:sldId id="264" r:id="rId10"/>
    <p:sldId id="265" r:id="rId11"/>
    <p:sldId id="267" r:id="rId12"/>
    <p:sldId id="271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260B9-2A1E-43CB-BA19-6CEA14FFFF7C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50BD04-6014-4D17-82F4-C0241A6AC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DFA87-E241-4C0A-AE6E-D4BB78FBDF2E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1862-F7D4-4E8C-B8E5-580A2FDCE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680E-4FF0-43E0-938C-AD295B7DD04E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D19-9141-4987-B39C-1DD4E81A8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3910-36FE-46E9-B5D7-22A10642207D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61FC-2071-483A-B3A0-81BFCF18B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5821-1A50-4742-B0AD-98E8E988893F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2A18-BD1D-4A5F-B695-843E2EC9B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EEC9-2CFB-4A5C-B276-B5D295DA1419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A41E-CC60-487A-B89F-7EF6D1A0E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19E7-49E7-41F1-96AA-D8C9C6CDCB82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B07C-8086-4C8F-A33E-E503CB673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8F80-00EE-4D38-92BD-BA458F84E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13E1-AFB7-4542-8BE8-8010E4995E3D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9EAD-1651-4298-BBFB-6E749508B56D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0292-0E8F-4DC6-A070-665FB05B1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3DEE-27AD-47FA-89E3-C0F58E7548F0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470D-6AB0-4AE7-9C8A-3DEBCBDB8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2AEB-47D7-4384-9B4E-67E0FF0DEBB9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121F-531A-4ECB-9AEC-CD2E9B7F1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B47C-B3DC-4266-8D9C-ABF598A2809A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9FE3-3C54-4579-81C0-F9D0B063E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71D004E-2B46-4004-835A-7F8E0FD7960A}" type="datetime1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B66B483-6C35-45ED-8348-9FAB72AD9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1" r:id="rId4"/>
    <p:sldLayoutId id="2147483698" r:id="rId5"/>
    <p:sldLayoutId id="2147483692" r:id="rId6"/>
    <p:sldLayoutId id="2147483693" r:id="rId7"/>
    <p:sldLayoutId id="2147483699" r:id="rId8"/>
    <p:sldLayoutId id="2147483700" r:id="rId9"/>
    <p:sldLayoutId id="2147483694" r:id="rId10"/>
    <p:sldLayoutId id="214748369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500438"/>
            <a:ext cx="6400800" cy="14239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Духовно-нравственное и педагогическое наследие преподобного Сергия Радонежского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8601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Презентация</a:t>
            </a:r>
            <a:br>
              <a:rPr lang="ru-RU" smtClean="0"/>
            </a:br>
            <a:r>
              <a:rPr lang="ru-RU" smtClean="0"/>
              <a:t>областного  открытого  урока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2" descr="C:\Users\Ольга\Documents\фото к открытому уроку\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/>
              <a:t>Спешите в Храмы Божии, пока еще      </a:t>
            </a:r>
            <a:br>
              <a:rPr lang="ru-RU" i="1" smtClean="0"/>
            </a:br>
            <a:r>
              <a:rPr lang="ru-RU" i="1" smtClean="0"/>
              <a:t>                               стоят</a:t>
            </a:r>
            <a:endParaRPr lang="ru-RU" i="1"/>
          </a:p>
        </p:txBody>
      </p:sp>
      <p:pic>
        <p:nvPicPr>
          <p:cNvPr id="24578" name="Picture 2" descr="C:\Users\Ольга\Documents\фото к открытому уроку\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428750"/>
            <a:ext cx="72009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18 Февраля  2015 года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ГАОУ СПО Московской области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«Московском областном колледже искусств»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 адресу : Московская обл., г.Химки, ул.Библиотечная 10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/>
              <a:t>Уважаемые коллеги!</a:t>
            </a:r>
            <a:br>
              <a:rPr lang="ru-RU" i="1" smtClean="0"/>
            </a:br>
            <a:r>
              <a:rPr lang="ru-RU" i="1" smtClean="0"/>
              <a:t>Буду рада встретиться с вами на открытом уроке</a:t>
            </a:r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                           Проезд: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Станция метро «Речной вокзал»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Автобус №   344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Маршрутное такси №   344</a:t>
            </a:r>
            <a:r>
              <a:rPr lang="en-GB" smtClean="0"/>
              <a:t> </a:t>
            </a:r>
            <a:r>
              <a:rPr lang="ru-RU" smtClean="0">
                <a:latin typeface="Arial" charset="0"/>
              </a:rPr>
              <a:t>до ост. «Университет»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Ленинградский вокзал</a:t>
            </a:r>
            <a:r>
              <a:rPr lang="ru-RU" smtClean="0">
                <a:latin typeface="Arial" charset="0"/>
              </a:rPr>
              <a:t> (м. Комсомольская)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До ост. </a:t>
            </a:r>
            <a:r>
              <a:rPr lang="ru-RU" smtClean="0"/>
              <a:t>Платформа «Левобережная»</a:t>
            </a:r>
            <a:r>
              <a:rPr lang="ru-RU" smtClean="0">
                <a:latin typeface="Arial" charset="0"/>
              </a:rPr>
              <a:t>, далее пешком 10 мин. или </a:t>
            </a:r>
            <a:r>
              <a:rPr lang="ru-RU" smtClean="0"/>
              <a:t>Автобус №   344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Маршрутное такси №   344</a:t>
            </a:r>
            <a:r>
              <a:rPr lang="en-GB" smtClean="0"/>
              <a:t> </a:t>
            </a:r>
            <a:r>
              <a:rPr lang="ru-RU" smtClean="0">
                <a:latin typeface="Arial" charset="0"/>
              </a:rPr>
              <a:t>до ост. «Университет»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/>
              <a:t>Контактный телефон:  8 926 823 54 56</a:t>
            </a:r>
            <a:endParaRPr lang="ru-RU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1"/>
          </p:nvPr>
        </p:nvSpPr>
        <p:spPr>
          <a:xfrm>
            <a:off x="714375" y="357188"/>
            <a:ext cx="6286500" cy="5929312"/>
          </a:xfrm>
        </p:spPr>
        <p:txBody>
          <a:bodyPr/>
          <a:lstStyle/>
          <a:p>
            <a:endParaRPr lang="ru-RU" smtClean="0"/>
          </a:p>
          <a:p>
            <a:r>
              <a:rPr lang="ru-RU" sz="2800" smtClean="0"/>
              <a:t>Преподаватель:</a:t>
            </a:r>
          </a:p>
          <a:p>
            <a:endParaRPr lang="ru-RU" smtClean="0"/>
          </a:p>
          <a:p>
            <a:r>
              <a:rPr lang="ru-RU" smtClean="0"/>
              <a:t>                  </a:t>
            </a:r>
            <a:r>
              <a:rPr lang="ru-RU" sz="2800" smtClean="0">
                <a:solidFill>
                  <a:srgbClr val="7030A0"/>
                </a:solidFill>
              </a:rPr>
              <a:t>ЛОГАЧЕВА 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solidFill>
                  <a:srgbClr val="7030A0"/>
                </a:solidFill>
              </a:rPr>
              <a:t>            ОЛЬГА   НИКОЛАЕВНА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z="2800" smtClean="0"/>
              <a:t>Дисциплина:</a:t>
            </a:r>
          </a:p>
          <a:p>
            <a:endParaRPr lang="ru-RU" sz="2800" smtClean="0"/>
          </a:p>
          <a:p>
            <a:r>
              <a:rPr lang="ru-RU" sz="2800" smtClean="0"/>
              <a:t>                  </a:t>
            </a:r>
            <a:r>
              <a:rPr lang="ru-RU" sz="2800" smtClean="0">
                <a:solidFill>
                  <a:srgbClr val="7030A0"/>
                </a:solidFill>
              </a:rPr>
              <a:t>НАРОДНАЯ ХУДОЖЕСТВЕННАЯ КУЛЬТУРА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50" y="-2276475"/>
            <a:ext cx="7715250" cy="619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Picture 2" descr="C:\Users\Ольга\Pictures\2013-09-21\Фото0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14313"/>
            <a:ext cx="178593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Раскрыть значение нашей</a:t>
            </a:r>
            <a:r>
              <a:rPr lang="ru-RU" sz="2800" i="1" smtClean="0"/>
              <a:t> </a:t>
            </a:r>
            <a:r>
              <a:rPr lang="ru-RU" sz="2800" smtClean="0"/>
              <a:t>отечественной  культуры в «возделывании» человеческого сердца.</a:t>
            </a:r>
            <a:r>
              <a:rPr lang="ru-RU" smtClean="0"/>
              <a:t>   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( </a:t>
            </a:r>
            <a:r>
              <a:rPr lang="ru-RU" i="1" smtClean="0"/>
              <a:t>А </a:t>
            </a:r>
            <a:r>
              <a:rPr lang="ru-RU" b="1" i="1" smtClean="0"/>
              <a:t>это и есть высшее «художество» и преподобный Сергий был искушен в нем в полной мере.)</a:t>
            </a:r>
            <a:endParaRPr lang="ru-RU" i="1" smtClean="0"/>
          </a:p>
          <a:p>
            <a:endParaRPr lang="ru-RU" smtClean="0"/>
          </a:p>
          <a:p>
            <a:r>
              <a:rPr lang="ru-RU" smtClean="0"/>
              <a:t>Выделить проблему духовно-нравственного становления личности как ключевую проблему воспитания. 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                       Цель урока: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Русский историк В.О.Ключевский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305800" cy="34290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800" b="1" i="1" smtClean="0"/>
              <a:t>«По последующей самостоятельной деятельности учеников преподобного Сергия видно, что под его воспитательным воздействием лица не обезличивались, личные свойства не стирались, каждый оставался сам собой и становясь на свое место, входил в состав сложного и стройного целого»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Национальный состав России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«Хранить веру православную как основу национального бытия» </a:t>
            </a:r>
            <a:r>
              <a:rPr lang="ru-RU" sz="2000" dirty="0" smtClean="0"/>
              <a:t>- </a:t>
            </a:r>
            <a:r>
              <a:rPr lang="ru-RU" sz="2800" dirty="0" smtClean="0"/>
              <a:t>завет преподобного Сергия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Традиционные религии народов России</a:t>
            </a:r>
            <a:endParaRPr lang="ru-RU" sz="2400" dirty="0"/>
          </a:p>
        </p:txBody>
      </p:sp>
      <p:pic>
        <p:nvPicPr>
          <p:cNvPr id="18438" name="Picture 2" descr="C:\Users\Ольга\Documents\графики нац.состава\5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43188"/>
            <a:ext cx="4038600" cy="3028950"/>
          </a:xfrm>
        </p:spPr>
      </p:pic>
      <p:pic>
        <p:nvPicPr>
          <p:cNvPr id="18439" name="Picture 3" descr="C:\Users\Ольга\Documents\фото к открытому уроку\1307455905_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9788" y="2835275"/>
            <a:ext cx="4038600" cy="2646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     Христианские </a:t>
            </a:r>
            <a:r>
              <a:rPr lang="ru-RU" err="1" smtClean="0"/>
              <a:t>конфессии</a:t>
            </a:r>
            <a:r>
              <a:rPr lang="ru-RU" smtClean="0"/>
              <a:t> России</a:t>
            </a:r>
            <a:endParaRPr lang="ru-RU"/>
          </a:p>
        </p:txBody>
      </p:sp>
      <p:pic>
        <p:nvPicPr>
          <p:cNvPr id="19458" name="Picture 2" descr="C:\Users\Ольга\Documents\фото к открытому уроку\1307455905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71625"/>
            <a:ext cx="54625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Ольга\Documents\фото к открытому уроку\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357313"/>
            <a:ext cx="77120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       Благословенная Свято-Троицкая</a:t>
            </a:r>
            <a:br>
              <a:rPr lang="ru-RU" smtClean="0"/>
            </a:br>
            <a:r>
              <a:rPr lang="ru-RU" smtClean="0"/>
              <a:t>                     Сергиева  Лавра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2" descr="C:\Users\Ольга\Documents\фото к открытому уроку\троцко-Сергиева лавр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638175"/>
            <a:ext cx="80962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               Троицкий  Собор</a:t>
            </a:r>
            <a:endParaRPr lang="ru-RU"/>
          </a:p>
        </p:txBody>
      </p:sp>
      <p:pic>
        <p:nvPicPr>
          <p:cNvPr id="22530" name="Picture 2" descr="C:\Users\Ольга\Documents\фото к открытому уроку\Троицкий собо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143000"/>
            <a:ext cx="68580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110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областного  открытого  урока</dc:title>
  <dc:creator>Ольга</dc:creator>
  <cp:lastModifiedBy>1</cp:lastModifiedBy>
  <cp:revision>18</cp:revision>
  <dcterms:created xsi:type="dcterms:W3CDTF">2015-02-01T10:21:50Z</dcterms:created>
  <dcterms:modified xsi:type="dcterms:W3CDTF">2015-02-04T11:17:02Z</dcterms:modified>
</cp:coreProperties>
</file>