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18"/>
  </p:notesMasterIdLst>
  <p:sldIdLst>
    <p:sldId id="256" r:id="rId3"/>
    <p:sldId id="301" r:id="rId4"/>
    <p:sldId id="258" r:id="rId5"/>
    <p:sldId id="288" r:id="rId6"/>
    <p:sldId id="290" r:id="rId7"/>
    <p:sldId id="299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68" r:id="rId17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648" y="-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тон Банько" userId="84b0e32050913e7d" providerId="LiveId" clId="{E2F936FD-B7F4-43A8-96A8-DE65E5CDF5C1}"/>
    <pc:docChg chg="delSld">
      <pc:chgData name="Антон Банько" userId="84b0e32050913e7d" providerId="LiveId" clId="{E2F936FD-B7F4-43A8-96A8-DE65E5CDF5C1}" dt="2020-09-14T08:56:57.743" v="6" actId="47"/>
      <pc:docMkLst>
        <pc:docMk/>
      </pc:docMkLst>
      <pc:sldChg chg="del">
        <pc:chgData name="Антон Банько" userId="84b0e32050913e7d" providerId="LiveId" clId="{E2F936FD-B7F4-43A8-96A8-DE65E5CDF5C1}" dt="2020-09-14T08:56:46.268" v="0" actId="47"/>
        <pc:sldMkLst>
          <pc:docMk/>
          <pc:sldMk cId="4282495519" sldId="261"/>
        </pc:sldMkLst>
      </pc:sldChg>
      <pc:sldChg chg="del">
        <pc:chgData name="Антон Банько" userId="84b0e32050913e7d" providerId="LiveId" clId="{E2F936FD-B7F4-43A8-96A8-DE65E5CDF5C1}" dt="2020-09-14T08:56:49.922" v="1" actId="47"/>
        <pc:sldMkLst>
          <pc:docMk/>
          <pc:sldMk cId="2534430109" sldId="262"/>
        </pc:sldMkLst>
      </pc:sldChg>
      <pc:sldChg chg="del">
        <pc:chgData name="Антон Банько" userId="84b0e32050913e7d" providerId="LiveId" clId="{E2F936FD-B7F4-43A8-96A8-DE65E5CDF5C1}" dt="2020-09-14T08:56:50.598" v="2" actId="47"/>
        <pc:sldMkLst>
          <pc:docMk/>
          <pc:sldMk cId="0" sldId="263"/>
        </pc:sldMkLst>
      </pc:sldChg>
      <pc:sldChg chg="del">
        <pc:chgData name="Антон Банько" userId="84b0e32050913e7d" providerId="LiveId" clId="{E2F936FD-B7F4-43A8-96A8-DE65E5CDF5C1}" dt="2020-09-14T08:56:51.632" v="3" actId="47"/>
        <pc:sldMkLst>
          <pc:docMk/>
          <pc:sldMk cId="3016928324" sldId="264"/>
        </pc:sldMkLst>
      </pc:sldChg>
      <pc:sldChg chg="del">
        <pc:chgData name="Антон Банько" userId="84b0e32050913e7d" providerId="LiveId" clId="{E2F936FD-B7F4-43A8-96A8-DE65E5CDF5C1}" dt="2020-09-14T08:56:55.206" v="4" actId="47"/>
        <pc:sldMkLst>
          <pc:docMk/>
          <pc:sldMk cId="4258437717" sldId="265"/>
        </pc:sldMkLst>
      </pc:sldChg>
      <pc:sldChg chg="del">
        <pc:chgData name="Антон Банько" userId="84b0e32050913e7d" providerId="LiveId" clId="{E2F936FD-B7F4-43A8-96A8-DE65E5CDF5C1}" dt="2020-09-14T08:56:56.822" v="5" actId="47"/>
        <pc:sldMkLst>
          <pc:docMk/>
          <pc:sldMk cId="2594589226" sldId="266"/>
        </pc:sldMkLst>
      </pc:sldChg>
      <pc:sldChg chg="del">
        <pc:chgData name="Антон Банько" userId="84b0e32050913e7d" providerId="LiveId" clId="{E2F936FD-B7F4-43A8-96A8-DE65E5CDF5C1}" dt="2020-09-14T08:56:57.743" v="6" actId="47"/>
        <pc:sldMkLst>
          <pc:docMk/>
          <pc:sldMk cId="1044338213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26108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6B4446-1354-4082-A4C1-7CF650AF420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401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230EBC56-D9DD-462D-9DED-AE5910F959A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98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230EBC56-D9DD-462D-9DED-AE5910F959A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98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230EBC56-D9DD-462D-9DED-AE5910F959A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98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230EBC56-D9DD-462D-9DED-AE5910F959A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9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596444" y="2657692"/>
            <a:ext cx="6566607" cy="415499"/>
          </a:xfrm>
          <a:prstGeom prst="rect">
            <a:avLst/>
          </a:prstGeom>
        </p:spPr>
        <p:txBody>
          <a:bodyPr anchor="ctr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596444" y="3886201"/>
            <a:ext cx="6566607" cy="30777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196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394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591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788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Rectangle 1040"/>
          <p:cNvSpPr/>
          <p:nvPr/>
        </p:nvSpPr>
        <p:spPr>
          <a:xfrm rot="10800000" flipH="1" flipV="1">
            <a:off x="3" y="1"/>
            <a:ext cx="2261973" cy="6858001"/>
          </a:xfrm>
          <a:prstGeom prst="rect">
            <a:avLst/>
          </a:prstGeom>
          <a:solidFill>
            <a:srgbClr val="E1E2E3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200" i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AAFC3-6605-41BA-A778-059F0D2732A2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45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3AEF-FD9D-4431-9709-E361DD578379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811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92C16-6283-4563-97D6-A5C277D716F8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E222-7954-4595-9709-37863B6651E2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05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2" name="Уровень текста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7385-5BE8-4E84-BD4B-42E27A199C24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13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56D7-9836-4BFF-B86F-DBAF0106E2AF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4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5B25-D9D8-4725-90B6-4AFC1E3E39F7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57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6BEFB-37BA-41C4-991F-72ED5E05C365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73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88FD-5C5B-4CAE-A926-D542E390C593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91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F6BF-040D-47D9-981F-35BD732D7602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37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81B4-9DBE-42A0-9AAA-FB0390EAEAC5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87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91193" y="274639"/>
            <a:ext cx="9219508" cy="353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95300" y="1600203"/>
            <a:ext cx="8915400" cy="640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9556145" y="6531328"/>
            <a:ext cx="273656" cy="26425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19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all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897" marR="0" indent="-342897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74695" marR="0" indent="-317498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04893" marR="0" indent="-1904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00190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057387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14585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71782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8979" marR="0" indent="-228599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886177" marR="0" indent="-228598" algn="l" defTabSz="457196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38156-65DE-42B6-823C-93602EFEFAF7}" type="datetime1">
              <a:rPr lang="ru-RU" smtClean="0"/>
              <a:t>11.11.2020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3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t.me/nmcmosobl" TargetMode="External"/><Relationship Id="rId7" Type="http://schemas.openxmlformats.org/officeDocument/2006/relationships/hyperlink" Target="https://bit.ly/2SBbA6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vk.com/club199061652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nmcmosobl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"/>
          <p:cNvSpPr/>
          <p:nvPr/>
        </p:nvSpPr>
        <p:spPr>
          <a:xfrm>
            <a:off x="1532" y="4986"/>
            <a:ext cx="2258915" cy="6848028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/>
          </a:p>
        </p:txBody>
      </p:sp>
      <p:pic>
        <p:nvPicPr>
          <p:cNvPr id="34" name="Рисунок 8" descr="Рисунок 8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1347912" y="873956"/>
            <a:ext cx="3344351" cy="457966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ОБ УТВЕРЖДЕНИИ ЗАКЛЮЧЕНИЯ СОГЛАШЕНИЙ О РЕАЛИЗАЦИИ ПИЛОТНЫХ ПРОЕКТОВ  ПО ЦИФРОВИЗАЦИИ ГОРОДСКОГО ХОЗЯЙСТВА НА ТЕРРИТОРИИ ОТДЕЛЬНЫХ МУНИЦИПАЛЬНЫХ ОБРАЗОВАНИЙ МОСКОВСКОЙ ОБЛАСТИ"/>
          <p:cNvSpPr txBox="1"/>
          <p:nvPr/>
        </p:nvSpPr>
        <p:spPr>
          <a:xfrm>
            <a:off x="2398643" y="2922098"/>
            <a:ext cx="7507357" cy="1165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457196">
              <a:lnSpc>
                <a:spcPct val="130000"/>
              </a:lnSpc>
              <a:defRPr sz="2000" cap="all">
                <a:solidFill>
                  <a:srgbClr val="1F497D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Установление статуса творческих мероприятий</a:t>
            </a:r>
            <a:endParaRPr sz="2000" dirty="0"/>
          </a:p>
        </p:txBody>
      </p:sp>
      <p:sp>
        <p:nvSpPr>
          <p:cNvPr id="3" name="Название 1">
            <a:extLst>
              <a:ext uri="{FF2B5EF4-FFF2-40B4-BE49-F238E27FC236}">
                <a16:creationId xmlns:a16="http://schemas.microsoft.com/office/drawing/2014/main" xmlns="" id="{ACC74EBD-F2C3-4C73-AFB4-1A0CD1FF1751}"/>
              </a:ext>
            </a:extLst>
          </p:cNvPr>
          <p:cNvSpPr txBox="1"/>
          <p:nvPr/>
        </p:nvSpPr>
        <p:spPr>
          <a:xfrm>
            <a:off x="2398644" y="5541620"/>
            <a:ext cx="6808104" cy="913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ts val="500"/>
              </a:spcBef>
              <a:defRPr sz="17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b="1" dirty="0" err="1">
                <a:sym typeface="Montserrat Regular"/>
              </a:rPr>
              <a:t>Ряполова</a:t>
            </a:r>
            <a:r>
              <a:rPr lang="ru-RU" b="1" dirty="0">
                <a:sym typeface="Montserrat Regular"/>
              </a:rPr>
              <a:t> Ульяна Евгеньевна </a:t>
            </a:r>
          </a:p>
          <a:p>
            <a:pPr>
              <a:spcBef>
                <a:spcPts val="500"/>
              </a:spcBef>
              <a:defRPr sz="17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>
                <a:sym typeface="Montserrat Regular"/>
              </a:rPr>
              <a:t>заведующая аттестационным отделом</a:t>
            </a:r>
          </a:p>
          <a:p>
            <a:pPr>
              <a:spcBef>
                <a:spcPts val="500"/>
              </a:spcBef>
              <a:defRPr sz="17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dirty="0">
                <a:sym typeface="Montserrat Regular"/>
              </a:rPr>
              <a:t>Научно-методического центра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765D8D3-8598-45A6-BE24-6275A3F87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8804" y="607322"/>
            <a:ext cx="5410200" cy="18002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282147"/>
            <a:ext cx="8915400" cy="50691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Международный</a:t>
            </a: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— мероприятия, в которых принимают участие творческие коллективы, исполнители, мастера, художники и другие деятели культуры и искусства из России и других стран.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Основные цели</a:t>
            </a: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— развитие международного сотрудничества, межнационального диалога культур, популяризация высоких гуманистических идей на международном уровне.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Критерии: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 участие в мероприятии представителей зарубежных стран;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участие в составе жюри представителей зарубежных стран;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наличие в составе учредителей органа исполнительной власти Новосибирской области в сфере культуры;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обязательным учредительным документом мероприятия является «Положение», утверждённое правовым актом.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75E32BAE-3EAB-4825-BE5A-3191B11E2E26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71FEF8B6-CC0C-4942-B129-EDA60599CD3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0484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268896"/>
            <a:ext cx="8915400" cy="50691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Всероссийский</a:t>
            </a: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— мероприятие, в котором принимают участие творческие коллективы, исполнители, мастера, художники и другие деятели культуры и искусства регионов России.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Основные цели</a:t>
            </a: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— сохранение, развитие и популяризация культуры России, определение современного состояния и перспектив развития различных жанров творчества, сохранение духовного и культурного наследия народов России.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Критерии: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 представительство не менее 3 субъектов Российской Федерации (кроме принимающей стороны);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наличие в составе учредителей органа исполнительной власти Новосибирской области в сфере культуры;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обязательным учредительным документом мероприятия является «Положение», утверждённое правовым актом.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240A6D72-2D3B-4A52-896D-F2CDCC717EB4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461D099-F3FB-417F-9088-DCF6143E6EED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023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50691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«Межрегиональный»</a:t>
            </a: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— мероприятие, в котором принимают участие творческие коллективы, исполнители, мастера, художники, исследователи и другие деятели культуры и искусства регионов России.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tx2"/>
                </a:solidFill>
                <a:cs typeface="Times New Roman" pitchFamily="18" charset="0"/>
              </a:rPr>
              <a:t>Критерии: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 представительство не менее 2 субъектов Российской  Федерации (кроме принимающей стороны);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 наличие в составе учредителей органа исполнительной власти Новосибирской области в сфере культуры;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обязательным учредительным документом мероприятия является «Положение», утверждённое правовым актом. 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9D3059BB-3D6A-40DA-824A-439CB3C7AD03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C118033-528B-4133-BABE-AC87F6C07551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8556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620689"/>
            <a:ext cx="8420100" cy="29797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МИНИСТЕРСТВО КУЛЬТУРЫ РЕСПУБЛИКИ КРЫМ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6835" y="3886200"/>
            <a:ext cx="9210261" cy="17526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ru-RU" sz="550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>ПРИКАЗ МИНИСТЕРСТВА КУЛЬТУРЫ РЕСПУБЛИКИ КРЫМ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ru-RU" sz="550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>ОТ 23 НОЯБРЯ 2018 Г. № 254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ru-RU" sz="5500" dirty="0">
                <a:solidFill>
                  <a:schemeClr val="tx2"/>
                </a:solidFill>
                <a:ea typeface="+mj-ea"/>
                <a:cs typeface="Times New Roman" pitchFamily="18" charset="0"/>
              </a:rPr>
              <a:t>«ОБ УТВЕРЖДЕНИИ ПОЛОЖЕНИЯ О ПРИСВОЕНИИ СТАТУСА «МЕЖДУНАРОДНЫЙ», «ВСЕРОССИЙСКИЙ», «МЕЖРЕГИОНАЛЬНЫЙ», «РЕСПУБЛИКАНСКИЙ» ТВОРЧЕСКИМ МЕРОПРИЯТИЯМ, ПРОВОДИМЫМ НА ТЕРРИТОРИИ РЕСПУБЛИКИ КРЫМ»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51BBC885-0B8A-47DF-9EAC-A98ABE51F26F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2F5FA88-3115-4981-A04A-AEE94F2C8068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169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1233760"/>
          </a:xfrm>
        </p:spPr>
        <p:txBody>
          <a:bodyPr>
            <a:noAutofit/>
          </a:bodyPr>
          <a:lstStyle/>
          <a:p>
            <a:pPr algn="l"/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Установление статуса мероприятия входит в компетенцию Министерства культуры Республики Крым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508193"/>
            <a:ext cx="8575239" cy="49784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Статус «Всероссийского» может быть присвоен мероприятию, в котором участвуют представители как минимум 5 - 7 субъектов Российской Федерации (без учёта принимающей стороны). В жюри и оргкомитет такого мероприятия должны входить представители минимум 2-х федеральных округов.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Если география участников уже (но не менее 5 субъектов Российской Федерации или регионов ближнего зарубежья, без учёта принимающей стороны), а в жюри и оргкомитете представительствует только принимающая сторона, то мероприятие будет считаться межрегиональным.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85607C77-6E89-4948-AA19-E60F07BEBC5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755837FD-3405-4216-985F-B53C6B9B231A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036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Прямоугольник"/>
          <p:cNvSpPr/>
          <p:nvPr/>
        </p:nvSpPr>
        <p:spPr>
          <a:xfrm>
            <a:off x="1532" y="4986"/>
            <a:ext cx="2258915" cy="6848028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/>
          </a:p>
        </p:txBody>
      </p:sp>
      <p:pic>
        <p:nvPicPr>
          <p:cNvPr id="370" name="Рисунок 8" descr="Рисунок 8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1347912" y="873956"/>
            <a:ext cx="3344351" cy="4579660"/>
          </a:xfrm>
          <a:prstGeom prst="rect">
            <a:avLst/>
          </a:prstGeom>
          <a:ln w="12700">
            <a:miter lim="400000"/>
          </a:ln>
        </p:spPr>
      </p:pic>
      <p:sp>
        <p:nvSpPr>
          <p:cNvPr id="371" name="Прямоугольник 15"/>
          <p:cNvSpPr txBox="1"/>
          <p:nvPr/>
        </p:nvSpPr>
        <p:spPr>
          <a:xfrm>
            <a:off x="2901549" y="1224794"/>
            <a:ext cx="6162937" cy="1686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14000"/>
              </a:lnSpc>
              <a:defRPr sz="4000" cap="all">
                <a:solidFill>
                  <a:srgbClr val="404040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br>
              <a:rPr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</a:br>
            <a:r>
              <a:rPr lang="ru-RU" sz="1600"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Больше интересной и полезной информации о можно найти на ресурсах</a:t>
            </a:r>
          </a:p>
          <a:p>
            <a:pPr>
              <a:lnSpc>
                <a:spcPct val="114000"/>
              </a:lnSpc>
              <a:defRPr sz="4000" cap="all">
                <a:solidFill>
                  <a:srgbClr val="404040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lang="ru-RU" sz="2000" b="1" dirty="0">
                <a:solidFill>
                  <a:srgbClr val="073E87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научно-методического центра</a:t>
            </a:r>
            <a:endParaRPr sz="2000" b="1" dirty="0">
              <a:solidFill>
                <a:srgbClr val="073E87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pic>
        <p:nvPicPr>
          <p:cNvPr id="11" name="Рисунок 10">
            <a:hlinkClick r:id="rId3"/>
            <a:extLst>
              <a:ext uri="{FF2B5EF4-FFF2-40B4-BE49-F238E27FC236}">
                <a16:creationId xmlns:a16="http://schemas.microsoft.com/office/drawing/2014/main" xmlns="" id="{267C66CD-1266-4FB1-A8B2-E0B73A9E0C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896" y="3613665"/>
            <a:ext cx="1250855" cy="1250855"/>
          </a:xfrm>
          <a:prstGeom prst="rect">
            <a:avLst/>
          </a:prstGeom>
        </p:spPr>
      </p:pic>
      <p:pic>
        <p:nvPicPr>
          <p:cNvPr id="43" name="Рисунок 42">
            <a:hlinkClick r:id="rId5"/>
            <a:extLst>
              <a:ext uri="{FF2B5EF4-FFF2-40B4-BE49-F238E27FC236}">
                <a16:creationId xmlns:a16="http://schemas.microsoft.com/office/drawing/2014/main" xmlns="" id="{B6D2CD00-C8ED-4593-B424-BF1FF5D740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1" y="3613665"/>
            <a:ext cx="1631549" cy="1250855"/>
          </a:xfrm>
          <a:prstGeom prst="rect">
            <a:avLst/>
          </a:prstGeom>
        </p:spPr>
      </p:pic>
      <p:pic>
        <p:nvPicPr>
          <p:cNvPr id="45" name="Рисунок 44">
            <a:hlinkClick r:id="rId7"/>
            <a:extLst>
              <a:ext uri="{FF2B5EF4-FFF2-40B4-BE49-F238E27FC236}">
                <a16:creationId xmlns:a16="http://schemas.microsoft.com/office/drawing/2014/main" xmlns="" id="{4341B007-551F-4E39-BD9D-456D2AE49F0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556" y="3428998"/>
            <a:ext cx="1620188" cy="1620188"/>
          </a:xfrm>
          <a:prstGeom prst="rect">
            <a:avLst/>
          </a:prstGeom>
        </p:spPr>
      </p:pic>
      <p:pic>
        <p:nvPicPr>
          <p:cNvPr id="47" name="Рисунок 46">
            <a:hlinkClick r:id="rId9"/>
            <a:extLst>
              <a:ext uri="{FF2B5EF4-FFF2-40B4-BE49-F238E27FC236}">
                <a16:creationId xmlns:a16="http://schemas.microsoft.com/office/drawing/2014/main" xmlns="" id="{09945D63-BDD7-49D0-BA02-E22E133FAE0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115" y="3429000"/>
            <a:ext cx="1620186" cy="162018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88933" y="5303145"/>
            <a:ext cx="4938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hangingPunct="1"/>
            <a:r>
              <a:rPr lang="ru-RU" b="1" kern="1200" dirty="0" smtClean="0">
                <a:solidFill>
                  <a:srgbClr val="1F497D"/>
                </a:solidFill>
                <a:latin typeface="Calibri"/>
                <a:ea typeface="+mn-ea"/>
                <a:cs typeface="+mn-cs"/>
              </a:rPr>
              <a:t>Муниципальное управление культуры региона</a:t>
            </a:r>
          </a:p>
          <a:p>
            <a:pPr defTabSz="914400" hangingPunct="1"/>
            <a:r>
              <a:rPr lang="ru-RU" b="1" kern="1200" dirty="0" smtClean="0">
                <a:solidFill>
                  <a:srgbClr val="1F497D"/>
                </a:solidFill>
                <a:latin typeface="Calibri"/>
                <a:ea typeface="+mn-ea"/>
                <a:cs typeface="+mn-cs"/>
              </a:rPr>
              <a:t>Министерство культуры региона</a:t>
            </a:r>
          </a:p>
          <a:p>
            <a:pPr defTabSz="914400" hangingPunct="1"/>
            <a:r>
              <a:rPr lang="ru-RU" b="1" kern="1200" dirty="0" smtClean="0">
                <a:solidFill>
                  <a:srgbClr val="1F497D"/>
                </a:solidFill>
                <a:latin typeface="Calibri"/>
                <a:ea typeface="+mn-ea"/>
                <a:cs typeface="+mn-cs"/>
              </a:rPr>
              <a:t>Министерство культуры РФ</a:t>
            </a:r>
            <a:endParaRPr lang="ru-RU" b="1" kern="1200" dirty="0">
              <a:solidFill>
                <a:srgbClr val="1F497D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" name="Прямоугольник 9">
            <a:extLst>
              <a:ext uri="{FF2B5EF4-FFF2-40B4-BE49-F238E27FC236}">
                <a16:creationId xmlns="" xmlns:a16="http://schemas.microsoft.com/office/drawing/2014/main" id="{A05EA860-A09D-438C-89C7-EB84780FB386}"/>
              </a:ext>
            </a:extLst>
          </p:cNvPr>
          <p:cNvSpPr txBox="1"/>
          <p:nvPr/>
        </p:nvSpPr>
        <p:spPr>
          <a:xfrm>
            <a:off x="224514" y="708765"/>
            <a:ext cx="8964136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defTabSz="371521">
              <a:defRPr sz="2200">
                <a:solidFill>
                  <a:srgbClr val="4B505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marL="0" marR="0" lvl="0" indent="0" defTabSz="37152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+mj-lt"/>
                <a:sym typeface="Montserrat Bold"/>
              </a:rPr>
              <a:t>МУНИЦИПАЛЬНОЕ УЧРЕЖДЕНИЕ ДОПОЛНИТЕЛЬНО ОБРАЗОВАНИЯ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DAD17C8-6376-4E17-B145-D3FF593E55D6}"/>
              </a:ext>
            </a:extLst>
          </p:cNvPr>
          <p:cNvSpPr txBox="1"/>
          <p:nvPr/>
        </p:nvSpPr>
        <p:spPr>
          <a:xfrm>
            <a:off x="378980" y="5303145"/>
            <a:ext cx="34533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hangingPunct="1"/>
            <a:r>
              <a:rPr lang="ru-RU" b="1" kern="1200" dirty="0" smtClean="0">
                <a:solidFill>
                  <a:srgbClr val="1F497D"/>
                </a:solidFill>
                <a:latin typeface="Calibri"/>
              </a:rPr>
              <a:t>Заявка на проведение творческого мероприятия</a:t>
            </a:r>
            <a:endParaRPr lang="ru-RU" b="1" kern="1200" dirty="0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Квадрат">
            <a:extLst>
              <a:ext uri="{FF2B5EF4-FFF2-40B4-BE49-F238E27FC236}">
                <a16:creationId xmlns="" xmlns:a16="http://schemas.microsoft.com/office/drawing/2014/main" id="{210EA573-8551-444F-B4ED-1291D7E43B7D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="" xmlns:a16="http://schemas.microsoft.com/office/drawing/2014/main" id="{104112AD-F793-4059-8B43-B14E54E23967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832302" y="5528735"/>
            <a:ext cx="579515" cy="195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96105" y="1318147"/>
            <a:ext cx="6334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71521" hangingPunct="1">
              <a:defRPr/>
            </a:pPr>
            <a:r>
              <a:rPr lang="ru-RU" dirty="0">
                <a:solidFill>
                  <a:schemeClr val="tx2"/>
                </a:solidFill>
                <a:latin typeface="Montserrat Bold"/>
                <a:sym typeface="Montserrat Bold"/>
              </a:rPr>
              <a:t>Для получения статуса творческого мероприятия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77836" y="1703191"/>
            <a:ext cx="1317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hangingPunct="1"/>
            <a:r>
              <a:rPr lang="ru-RU" b="1" kern="1200" dirty="0">
                <a:solidFill>
                  <a:srgbClr val="1F497D"/>
                </a:solidFill>
              </a:rPr>
              <a:t>Разработка</a:t>
            </a:r>
            <a:endParaRPr lang="ru-RU" kern="1200" dirty="0">
              <a:solidFill>
                <a:srgbClr val="1F497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68127" y="2585422"/>
            <a:ext cx="4936637" cy="2400657"/>
          </a:xfrm>
          <a:prstGeom prst="rect">
            <a:avLst/>
          </a:prstGeom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88900" indent="5080" algn="ctr"/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ПОЛОЖЕНИЕ </a:t>
            </a:r>
            <a:endParaRPr lang="ru-RU" sz="1400" b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R="88900" indent="5080" algn="ctr"/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</a:t>
            </a:r>
            <a:r>
              <a:rPr lang="ru-RU" sz="14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проведении творческого </a:t>
            </a:r>
            <a:r>
              <a:rPr lang="ru-RU" sz="1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мероприятия</a:t>
            </a:r>
          </a:p>
          <a:p>
            <a:pPr marR="88900" indent="5080" algn="ctr"/>
            <a:endParaRPr lang="ru-RU" sz="1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R="88900" algn="just"/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Общие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положения.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R="88900" algn="just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Цель и задачи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Конкурса.</a:t>
            </a:r>
          </a:p>
          <a:p>
            <a:pPr marR="88900" algn="just"/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Организационных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комитет.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88900" algn="just">
              <a:tabLst>
                <a:tab pos="270510" algn="l"/>
              </a:tabLst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 Участники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Конкурса.</a:t>
            </a:r>
          </a:p>
          <a:p>
            <a:pPr marR="88900" algn="just">
              <a:tabLst>
                <a:tab pos="270510" algn="l"/>
              </a:tabLst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Условия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Конкурса.</a:t>
            </a:r>
          </a:p>
          <a:p>
            <a:pPr marR="88900" algn="just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6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Порядок и сроки проведения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Конкурса.</a:t>
            </a:r>
          </a:p>
          <a:p>
            <a:pPr marR="88900" algn="just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7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Награждение победителей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Конкурса.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R="88900" algn="just"/>
            <a:endParaRPr lang="ru-RU" sz="1200" dirty="0">
              <a:latin typeface="Times New Roman"/>
              <a:ea typeface="Times New Roman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205303" y="2140343"/>
            <a:ext cx="216962" cy="2957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74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40EF01E-DEE0-4BD7-BCA8-875D926B0940}"/>
              </a:ext>
            </a:extLst>
          </p:cNvPr>
          <p:cNvSpPr txBox="1"/>
          <p:nvPr/>
        </p:nvSpPr>
        <p:spPr>
          <a:xfrm>
            <a:off x="350765" y="4085115"/>
            <a:ext cx="9341177" cy="574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800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«Межзональный», «Всероссийский», «Международный»</a:t>
            </a:r>
            <a:endParaRPr lang="ru-RU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Прямоугольник 9">
            <a:extLst>
              <a:ext uri="{FF2B5EF4-FFF2-40B4-BE49-F238E27FC236}">
                <a16:creationId xmlns:a16="http://schemas.microsoft.com/office/drawing/2014/main" xmlns="" id="{B39897BF-E630-4B84-93CB-FB569829501E}"/>
              </a:ext>
            </a:extLst>
          </p:cNvPr>
          <p:cNvSpPr txBox="1"/>
          <p:nvPr/>
        </p:nvSpPr>
        <p:spPr>
          <a:xfrm>
            <a:off x="642196" y="933198"/>
            <a:ext cx="879916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defTabSz="371521">
              <a:defRPr sz="2200">
                <a:solidFill>
                  <a:srgbClr val="4B505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pPr marL="0" marR="0" lvl="0" indent="0" defTabSz="37152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4B5050"/>
              </a:solidFill>
              <a:effectLst/>
              <a:uLnTx/>
              <a:uFillTx/>
              <a:latin typeface="Montserrat Bold"/>
              <a:sym typeface="Montserrat Bold"/>
            </a:endParaRPr>
          </a:p>
        </p:txBody>
      </p:sp>
      <p:sp>
        <p:nvSpPr>
          <p:cNvPr id="10" name="Квадрат">
            <a:extLst>
              <a:ext uri="{FF2B5EF4-FFF2-40B4-BE49-F238E27FC236}">
                <a16:creationId xmlns:a16="http://schemas.microsoft.com/office/drawing/2014/main" xmlns="" id="{93D40C4D-797A-494A-8F5C-5007E5903389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xmlns="" id="{C27868E3-371A-4841-8807-14359BF9834E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21798" y="2397426"/>
            <a:ext cx="9019558" cy="1687689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Критерии присвоения статуса творческого мероприятия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1911" y="198578"/>
            <a:ext cx="9546457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1">
              <a:lnSpc>
                <a:spcPct val="120000"/>
              </a:lnSpc>
              <a:defRPr/>
            </a:pPr>
            <a:r>
              <a:rPr lang="ru-RU" b="1" dirty="0" smtClean="0">
                <a:solidFill>
                  <a:srgbClr val="1F497D"/>
                </a:solidFill>
              </a:rPr>
              <a:t>РАСПОРЯЖЕНИЕ МИНИСТЕРСТВА КУЛЬТУРЫ МОСКОВСКОЙ ОБЛАСТИ</a:t>
            </a:r>
          </a:p>
          <a:p>
            <a:pPr lvl="0" algn="ctr" hangingPunct="1">
              <a:lnSpc>
                <a:spcPct val="120000"/>
              </a:lnSpc>
              <a:defRPr/>
            </a:pPr>
            <a:r>
              <a:rPr lang="ru-RU" dirty="0" smtClean="0">
                <a:solidFill>
                  <a:srgbClr val="1F497D"/>
                </a:solidFill>
              </a:rPr>
              <a:t/>
            </a:r>
            <a:br>
              <a:rPr lang="ru-RU" dirty="0" smtClean="0">
                <a:solidFill>
                  <a:srgbClr val="1F497D"/>
                </a:solidFill>
              </a:rPr>
            </a:br>
            <a:r>
              <a:rPr lang="ru-RU" dirty="0" smtClean="0">
                <a:solidFill>
                  <a:srgbClr val="1F497D"/>
                </a:solidFill>
              </a:rPr>
              <a:t>«</a:t>
            </a:r>
            <a:r>
              <a:rPr lang="ru-RU" sz="1400" b="1" dirty="0" smtClean="0">
                <a:solidFill>
                  <a:srgbClr val="1F497D"/>
                </a:solidFill>
              </a:rPr>
              <a:t>Об утверждении Порядка отбора, организации и проведения творческих мероприятий в сфере художественного образования Московской области»</a:t>
            </a:r>
          </a:p>
          <a:p>
            <a:pPr lvl="0" algn="ctr" hangingPunct="1">
              <a:lnSpc>
                <a:spcPct val="120000"/>
              </a:lnSpc>
              <a:defRPr/>
            </a:pPr>
            <a:endParaRPr lang="ru-RU" sz="1400" b="1" dirty="0" smtClean="0">
              <a:solidFill>
                <a:srgbClr val="1F497D"/>
              </a:solidFill>
            </a:endParaRPr>
          </a:p>
          <a:p>
            <a:pPr lvl="0" algn="ctr" hangingPunct="1">
              <a:lnSpc>
                <a:spcPct val="120000"/>
              </a:lnSpc>
              <a:defRPr/>
            </a:pPr>
            <a:endParaRPr lang="ru-RU" sz="1400" b="1" dirty="0" smtClean="0">
              <a:solidFill>
                <a:srgbClr val="1F497D"/>
              </a:solidFill>
            </a:endParaRPr>
          </a:p>
          <a:p>
            <a:pPr algn="ctr" hangingPunct="1">
              <a:lnSpc>
                <a:spcPct val="120000"/>
              </a:lnSpc>
              <a:defRPr/>
            </a:pPr>
            <a:r>
              <a:rPr lang="ru-RU" sz="1400" b="1" dirty="0">
                <a:solidFill>
                  <a:srgbClr val="1F497D"/>
                </a:solidFill>
              </a:rPr>
              <a:t>16.03.2020 № 17РВ-31 г. Красногорск </a:t>
            </a:r>
          </a:p>
          <a:p>
            <a:pPr lvl="0" algn="ctr" hangingPunct="1">
              <a:lnSpc>
                <a:spcPct val="120000"/>
              </a:lnSpc>
              <a:defRPr/>
            </a:pPr>
            <a:endParaRPr lang="ru-RU" sz="1400" b="1" kern="1200" dirty="0" smtClean="0">
              <a:solidFill>
                <a:srgbClr val="1F497D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0453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  <a:sym typeface="Montserrat Bold"/>
              </a:rPr>
              <a:t>Критерии присвоения статуса творческого мероприятия</a:t>
            </a:r>
            <a:br>
              <a:rPr lang="ru-RU" sz="2200" kern="0" dirty="0">
                <a:solidFill>
                  <a:srgbClr val="4B5050"/>
                </a:solidFill>
                <a:latin typeface="Montserrat Bold"/>
                <a:sym typeface="Montserrat Bold"/>
              </a:rPr>
            </a:br>
            <a:endParaRPr lang="ru-RU" sz="2200" kern="0" dirty="0">
              <a:solidFill>
                <a:srgbClr val="4B5050"/>
              </a:solidFill>
              <a:latin typeface="Montserrat Bold"/>
              <a:sym typeface="Montserrat Bold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600201"/>
            <a:ext cx="8422922" cy="48271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2"/>
                </a:solidFill>
                <a:cs typeface="Times New Roman" pitchFamily="18" charset="0"/>
              </a:rPr>
              <a:t>«Межзональный»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участие в творческом мероприятии представителей не менее 2-х зон методического руководства организаций профессионального и высшего профессионального образования Московской области;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участие в составе жюри и (или) организационного комитета (далее — Оргкомитета) творческого мероприятия представителей региональных организаций профессионального образования.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наличие в составе учредителей творческого мероприятия Научно-методического центра.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19CBAF9A-877A-4B73-802C-DAE50C1FCE01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4570141-5DD0-4477-8D2A-7D8F793C0965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577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98816"/>
            <a:ext cx="8806744" cy="673628"/>
          </a:xfrm>
        </p:spPr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354119"/>
            <a:ext cx="8915400" cy="53735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2"/>
                </a:solidFill>
                <a:cs typeface="Times New Roman" pitchFamily="18" charset="0"/>
              </a:rPr>
              <a:t>«Областной» («Региональный»)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до 3-х номинаций включительно — участие в творческом мероприятии представителей не менее 1/5 от общего числа муниципальных образований Московской области;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до 5-ти номинаций включительно — участие в творческом мероприятии представителей не менее 1/4 от общего числа муниципальных образований Московской области;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свыше 5-ти номинаций — участие в творческом мероприятии представителей не менее 1/3 от общего числа муниципальных образований Московской области;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381FDE4C-D91C-4240-9179-380018C30A23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8606A529-553B-405C-B441-724E00737AFA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634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3FAD28A-7AC0-44BD-AE55-BD6D42AC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98816"/>
            <a:ext cx="8806744" cy="673628"/>
          </a:xfrm>
        </p:spPr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 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5C37F3ED-D912-400F-AA1B-90AD036CB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347965"/>
            <a:ext cx="8915400" cy="53735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2"/>
                </a:solidFill>
                <a:cs typeface="Times New Roman" pitchFamily="18" charset="0"/>
              </a:rPr>
              <a:t>«Областной» («Региональный»)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наличие в составе учредителей творческого мероприятия представителей Министерства;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участие в составе жюри и (или) Оргкомитета представителей организаций профессионального и высшего профессионального образования Московской области, положительное заключение сопроводительной документации творческого мероприятия от Научно-методического центра;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на присвоение статуса «Областной» может претендовать творческое мероприятие, не менее трёх раз подряд проводимое в статусе «Межзональный». </a:t>
            </a:r>
          </a:p>
        </p:txBody>
      </p:sp>
      <p:sp>
        <p:nvSpPr>
          <p:cNvPr id="7" name="Квадрат">
            <a:extLst>
              <a:ext uri="{FF2B5EF4-FFF2-40B4-BE49-F238E27FC236}">
                <a16:creationId xmlns:a16="http://schemas.microsoft.com/office/drawing/2014/main" xmlns="" id="{381FDE4C-D91C-4240-9179-380018C30A23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0406754-DE36-4B9A-A337-6314329D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33088" y="6486593"/>
            <a:ext cx="372911" cy="362964"/>
          </a:xfrm>
        </p:spPr>
        <p:txBody>
          <a:bodyPr/>
          <a:lstStyle/>
          <a:p>
            <a:pPr algn="ctr"/>
            <a:fld id="{B19B0651-EE4F-4900-A07F-96A6BFA9D0F0}" type="slidenum"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1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417638"/>
            <a:ext cx="8592256" cy="500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2"/>
                </a:solidFill>
                <a:cs typeface="Times New Roman" pitchFamily="18" charset="0"/>
              </a:rPr>
              <a:t>«Всероссийский»</a:t>
            </a:r>
          </a:p>
          <a:p>
            <a:pPr marL="0" indent="0" algn="just"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представительство не менее 5-ти субъектов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участие в составе жюри и (или) оргкомитета представителей не менее 2-х федеральных округов или городов федерального значения;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- наличие в составе учредителей творческого мероприятия представителей Министерства. На присвоение статуса «Всероссийский» может претендовать творческое мероприятие, не менее трёх раз подряд проводимое в статусе «Областной».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5715AED2-A38A-4F7E-AB86-6BB31733AB02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C77D299D-F33E-4AE6-B0AF-A23C35B22DA8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692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defTabSz="371521">
              <a:spcBef>
                <a:spcPts val="0"/>
              </a:spcBef>
              <a:defRPr/>
            </a:pPr>
            <a:r>
              <a:rPr lang="ru-RU" sz="2200" kern="0" dirty="0">
                <a:solidFill>
                  <a:srgbClr val="4B5050"/>
                </a:solidFill>
                <a:latin typeface="Montserrat Bold"/>
              </a:rPr>
              <a:t>Критерии присвоения статуса творческого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417638"/>
            <a:ext cx="8915400" cy="39087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2"/>
                </a:solidFill>
                <a:cs typeface="Times New Roman" pitchFamily="18" charset="0"/>
              </a:rPr>
              <a:t>«Международный»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участие в творческом мероприятии представителей не менее 3-х зарубежных стран;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 участие в составе жюри и (или) Оргкомитета представителей зарубежных стран;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2"/>
              </a:solidFill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/>
                </a:solidFill>
                <a:cs typeface="Times New Roman" pitchFamily="18" charset="0"/>
              </a:rPr>
              <a:t>наличие Министерства в составе учредителей творческого мероприятия. На присвоение статуса «Международный» может претендовать творческое мероприятие, не менее трёх раз подряд проводимое в статусе «Всероссийский».</a:t>
            </a:r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0651E79A-E3C8-4362-A093-10246452CFC9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7A7C274E-47C4-4591-9833-97B6677D9B6B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182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620689"/>
            <a:ext cx="8420100" cy="29797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Приложение к приказу </a:t>
            </a:r>
            <a:b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Министерства культуры </a:t>
            </a:r>
            <a:b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Новосибирской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ru-RU" sz="4000" dirty="0">
                <a:solidFill>
                  <a:schemeClr val="tx2"/>
                </a:solidFill>
                <a:ea typeface="+mj-ea"/>
                <a:cs typeface="Times New Roman" pitchFamily="18" charset="0"/>
                <a:sym typeface="Calibri"/>
              </a:rPr>
              <a:t>ПОЛОЖЕНИЕ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ru-RU" sz="4000" dirty="0">
                <a:solidFill>
                  <a:schemeClr val="tx2"/>
                </a:solidFill>
                <a:ea typeface="+mj-ea"/>
                <a:cs typeface="Times New Roman" pitchFamily="18" charset="0"/>
                <a:sym typeface="Calibri"/>
              </a:rPr>
              <a:t>о присвоении статуса творческим мероприятиям,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ru-RU" sz="4000" dirty="0">
                <a:solidFill>
                  <a:schemeClr val="tx2"/>
                </a:solidFill>
                <a:ea typeface="+mj-ea"/>
                <a:cs typeface="Times New Roman" pitchFamily="18" charset="0"/>
                <a:sym typeface="Calibri"/>
              </a:rPr>
              <a:t>проводимым на территории Новосибирской области                в сфере культуры</a:t>
            </a:r>
          </a:p>
          <a:p>
            <a:endParaRPr lang="ru-RU" dirty="0"/>
          </a:p>
        </p:txBody>
      </p:sp>
      <p:sp>
        <p:nvSpPr>
          <p:cNvPr id="5" name="Квадрат">
            <a:extLst>
              <a:ext uri="{FF2B5EF4-FFF2-40B4-BE49-F238E27FC236}">
                <a16:creationId xmlns:a16="http://schemas.microsoft.com/office/drawing/2014/main" xmlns="" id="{487A10F8-3390-4251-A98E-5E9199497537}"/>
              </a:ext>
            </a:extLst>
          </p:cNvPr>
          <p:cNvSpPr/>
          <p:nvPr/>
        </p:nvSpPr>
        <p:spPr>
          <a:xfrm>
            <a:off x="9533089" y="6486593"/>
            <a:ext cx="379127" cy="379127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</p:spPr>
        <p:txBody>
          <a:bodyPr lIns="45719" rIns="45719" anchor="ctr"/>
          <a:lstStyle/>
          <a:p>
            <a:pPr defTabSz="389360">
              <a:defRPr sz="1500"/>
            </a:pPr>
            <a:endParaRPr sz="1500">
              <a:cs typeface="Calibri"/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5E82C339-D259-42BC-9711-3729A0316F4F}"/>
              </a:ext>
            </a:extLst>
          </p:cNvPr>
          <p:cNvSpPr txBox="1">
            <a:spLocks/>
          </p:cNvSpPr>
          <p:nvPr/>
        </p:nvSpPr>
        <p:spPr>
          <a:xfrm>
            <a:off x="9560859" y="6556728"/>
            <a:ext cx="332442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59494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657</Words>
  <Application>Microsoft Office PowerPoint</Application>
  <PresentationFormat>Лист A4 (210x297 мм)</PresentationFormat>
  <Paragraphs>126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1_Тема Office</vt:lpstr>
      <vt:lpstr>Презентация PowerPoint</vt:lpstr>
      <vt:lpstr>Презентация PowerPoint</vt:lpstr>
      <vt:lpstr>Критерии присвоения статуса творческого мероприятия</vt:lpstr>
      <vt:lpstr>Критерии присвоения статуса творческого мероприятия </vt:lpstr>
      <vt:lpstr>Критерии присвоения статуса творческого мероприятия </vt:lpstr>
      <vt:lpstr>Критерии присвоения статуса творческого мероприятия </vt:lpstr>
      <vt:lpstr>Критерии присвоения статуса творческого мероприятия</vt:lpstr>
      <vt:lpstr>Критерии присвоения статуса творческого мероприятия</vt:lpstr>
      <vt:lpstr>Приложение к приказу  Министерства культуры  Новосибирской области</vt:lpstr>
      <vt:lpstr>Критерии присвоения статуса творческого мероприятия</vt:lpstr>
      <vt:lpstr>Критерии присвоения статуса творческого мероприятия</vt:lpstr>
      <vt:lpstr>Критерии присвоения статуса творческого мероприятия </vt:lpstr>
      <vt:lpstr>МИНИСТЕРСТВО КУЛЬТУРЫ РЕСПУБЛИКИ КРЫМ</vt:lpstr>
      <vt:lpstr>Установление статуса мероприятия входит в компетенцию Министерства культуры Республики Крым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126</cp:revision>
  <dcterms:modified xsi:type="dcterms:W3CDTF">2020-11-11T07:09:19Z</dcterms:modified>
</cp:coreProperties>
</file>