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sldIdLst>
    <p:sldId id="259" r:id="rId2"/>
    <p:sldId id="261" r:id="rId3"/>
    <p:sldId id="268" r:id="rId4"/>
    <p:sldId id="270" r:id="rId5"/>
    <p:sldId id="271" r:id="rId6"/>
    <p:sldId id="273" r:id="rId7"/>
    <p:sldId id="274" r:id="rId8"/>
    <p:sldId id="277" r:id="rId9"/>
    <p:sldId id="278" r:id="rId10"/>
    <p:sldId id="284" r:id="rId11"/>
    <p:sldId id="279" r:id="rId12"/>
    <p:sldId id="281" r:id="rId13"/>
    <p:sldId id="283" r:id="rId14"/>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71" autoAdjust="0"/>
    <p:restoredTop sz="94656"/>
  </p:normalViewPr>
  <p:slideViewPr>
    <p:cSldViewPr snapToGrid="0" snapToObjects="1">
      <p:cViewPr varScale="1">
        <p:scale>
          <a:sx n="129" d="100"/>
          <a:sy n="129" d="100"/>
        </p:scale>
        <p:origin x="-96" y="-2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6CE53D6-13A5-45AA-832A-2DEE671EC362}" type="datetimeFigureOut">
              <a:rPr lang="ru-RU" smtClean="0"/>
              <a:pPr/>
              <a:t>14.04.2025</a:t>
            </a:fld>
            <a:endParaRPr lang="ru-RU" dirty="0"/>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4DC1EB3-3706-4540-B624-3492FDEA64F4}" type="slidenum">
              <a:rPr lang="ru-RU" smtClean="0"/>
              <a:pPr/>
              <a:t>‹#›</a:t>
            </a:fld>
            <a:endParaRPr lang="ru-RU" dirty="0"/>
          </a:p>
        </p:txBody>
      </p:sp>
    </p:spTree>
    <p:extLst>
      <p:ext uri="{BB962C8B-B14F-4D97-AF65-F5344CB8AC3E}">
        <p14:creationId xmlns:p14="http://schemas.microsoft.com/office/powerpoint/2010/main" val="922110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15B5681-70BA-BB45-A4E2-DC8F54019CE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4968B514-1C84-D54E-BBE6-17A70024A7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E6A2E22F-C26C-1245-9A50-E2D4259CED59}"/>
              </a:ext>
            </a:extLst>
          </p:cNvPr>
          <p:cNvSpPr>
            <a:spLocks noGrp="1"/>
          </p:cNvSpPr>
          <p:nvPr>
            <p:ph type="dt" sz="half" idx="10"/>
          </p:nvPr>
        </p:nvSpPr>
        <p:spPr/>
        <p:txBody>
          <a:bodyPr/>
          <a:lstStyle/>
          <a:p>
            <a:fld id="{3F6188FF-7D5D-4FF9-98D5-9740772705F1}" type="datetime1">
              <a:rPr lang="ru-RU" smtClean="0"/>
              <a:pPr/>
              <a:t>14.04.2025</a:t>
            </a:fld>
            <a:endParaRPr lang="ru-RU" dirty="0"/>
          </a:p>
        </p:txBody>
      </p:sp>
      <p:sp>
        <p:nvSpPr>
          <p:cNvPr id="5" name="Нижний колонтитул 4">
            <a:extLst>
              <a:ext uri="{FF2B5EF4-FFF2-40B4-BE49-F238E27FC236}">
                <a16:creationId xmlns:a16="http://schemas.microsoft.com/office/drawing/2014/main" xmlns="" id="{6FC131DC-459C-9E4F-90D1-37004D604C9E}"/>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xmlns="" id="{DAB13210-BC40-564B-977A-CD0196690AC6}"/>
              </a:ext>
            </a:extLst>
          </p:cNvPr>
          <p:cNvSpPr>
            <a:spLocks noGrp="1"/>
          </p:cNvSpPr>
          <p:nvPr>
            <p:ph type="sldNum" sz="quarter" idx="12"/>
          </p:nvPr>
        </p:nvSpPr>
        <p:spPr/>
        <p:txBody>
          <a:bodyPr/>
          <a:lstStyle/>
          <a:p>
            <a:fld id="{27B96BD6-10D2-6545-8278-5FAE1C1CC49C}" type="slidenum">
              <a:rPr lang="ru-RU" smtClean="0"/>
              <a:pPr/>
              <a:t>‹#›</a:t>
            </a:fld>
            <a:endParaRPr lang="ru-RU" dirty="0"/>
          </a:p>
        </p:txBody>
      </p:sp>
    </p:spTree>
    <p:extLst>
      <p:ext uri="{BB962C8B-B14F-4D97-AF65-F5344CB8AC3E}">
        <p14:creationId xmlns:p14="http://schemas.microsoft.com/office/powerpoint/2010/main" val="1482909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D812D02-3739-7C48-8D44-00572AAD47F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B1B77773-D94D-244A-8AE9-5EDF962329C4}"/>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xmlns="" id="{09EB23DC-F627-8B43-B3F0-82A6850633AF}"/>
              </a:ext>
            </a:extLst>
          </p:cNvPr>
          <p:cNvSpPr>
            <a:spLocks noGrp="1"/>
          </p:cNvSpPr>
          <p:nvPr>
            <p:ph type="dt" sz="half" idx="10"/>
          </p:nvPr>
        </p:nvSpPr>
        <p:spPr/>
        <p:txBody>
          <a:bodyPr/>
          <a:lstStyle/>
          <a:p>
            <a:fld id="{4FCF6858-F4F5-410B-BAE0-1660366D6D5A}" type="datetime1">
              <a:rPr lang="ru-RU" smtClean="0"/>
              <a:pPr/>
              <a:t>14.04.2025</a:t>
            </a:fld>
            <a:endParaRPr lang="ru-RU" dirty="0"/>
          </a:p>
        </p:txBody>
      </p:sp>
      <p:sp>
        <p:nvSpPr>
          <p:cNvPr id="5" name="Нижний колонтитул 4">
            <a:extLst>
              <a:ext uri="{FF2B5EF4-FFF2-40B4-BE49-F238E27FC236}">
                <a16:creationId xmlns:a16="http://schemas.microsoft.com/office/drawing/2014/main" xmlns="" id="{77770C59-BEC6-8D4E-AA1A-2018496659A0}"/>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xmlns="" id="{03745F64-0BAE-1E44-B0F5-EF1DF69A7181}"/>
              </a:ext>
            </a:extLst>
          </p:cNvPr>
          <p:cNvSpPr>
            <a:spLocks noGrp="1"/>
          </p:cNvSpPr>
          <p:nvPr>
            <p:ph type="sldNum" sz="quarter" idx="12"/>
          </p:nvPr>
        </p:nvSpPr>
        <p:spPr/>
        <p:txBody>
          <a:bodyPr/>
          <a:lstStyle/>
          <a:p>
            <a:fld id="{27B96BD6-10D2-6545-8278-5FAE1C1CC49C}" type="slidenum">
              <a:rPr lang="ru-RU" smtClean="0"/>
              <a:pPr/>
              <a:t>‹#›</a:t>
            </a:fld>
            <a:endParaRPr lang="ru-RU" dirty="0"/>
          </a:p>
        </p:txBody>
      </p:sp>
    </p:spTree>
    <p:extLst>
      <p:ext uri="{BB962C8B-B14F-4D97-AF65-F5344CB8AC3E}">
        <p14:creationId xmlns:p14="http://schemas.microsoft.com/office/powerpoint/2010/main" val="3496362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CE2E13C6-6D91-A248-B169-205B74D27B0B}"/>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E135C60A-A77D-A342-B01A-E6DFBA6E1944}"/>
              </a:ext>
            </a:extLst>
          </p:cNvPr>
          <p:cNvSpPr>
            <a:spLocks noGrp="1"/>
          </p:cNvSpPr>
          <p:nvPr>
            <p:ph type="body" orient="vert" idx="1"/>
          </p:nvPr>
        </p:nvSpPr>
        <p:spPr>
          <a:xfrm>
            <a:off x="838200" y="365125"/>
            <a:ext cx="7734300" cy="5811838"/>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xmlns="" id="{F38793FD-FCB8-B441-A924-A0BC4938B6DF}"/>
              </a:ext>
            </a:extLst>
          </p:cNvPr>
          <p:cNvSpPr>
            <a:spLocks noGrp="1"/>
          </p:cNvSpPr>
          <p:nvPr>
            <p:ph type="dt" sz="half" idx="10"/>
          </p:nvPr>
        </p:nvSpPr>
        <p:spPr/>
        <p:txBody>
          <a:bodyPr/>
          <a:lstStyle/>
          <a:p>
            <a:fld id="{0579270A-0885-4138-AC62-E08F88B38F4F}" type="datetime1">
              <a:rPr lang="ru-RU" smtClean="0"/>
              <a:pPr/>
              <a:t>14.04.2025</a:t>
            </a:fld>
            <a:endParaRPr lang="ru-RU" dirty="0"/>
          </a:p>
        </p:txBody>
      </p:sp>
      <p:sp>
        <p:nvSpPr>
          <p:cNvPr id="5" name="Нижний колонтитул 4">
            <a:extLst>
              <a:ext uri="{FF2B5EF4-FFF2-40B4-BE49-F238E27FC236}">
                <a16:creationId xmlns:a16="http://schemas.microsoft.com/office/drawing/2014/main" xmlns="" id="{31D35BC1-4EA4-B240-A895-4008FD745297}"/>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xmlns="" id="{CEBC2638-174C-CB42-8A50-7E2A7B13F0CD}"/>
              </a:ext>
            </a:extLst>
          </p:cNvPr>
          <p:cNvSpPr>
            <a:spLocks noGrp="1"/>
          </p:cNvSpPr>
          <p:nvPr>
            <p:ph type="sldNum" sz="quarter" idx="12"/>
          </p:nvPr>
        </p:nvSpPr>
        <p:spPr/>
        <p:txBody>
          <a:bodyPr/>
          <a:lstStyle/>
          <a:p>
            <a:fld id="{27B96BD6-10D2-6545-8278-5FAE1C1CC49C}" type="slidenum">
              <a:rPr lang="ru-RU" smtClean="0"/>
              <a:pPr/>
              <a:t>‹#›</a:t>
            </a:fld>
            <a:endParaRPr lang="ru-RU" dirty="0"/>
          </a:p>
        </p:txBody>
      </p:sp>
    </p:spTree>
    <p:extLst>
      <p:ext uri="{BB962C8B-B14F-4D97-AF65-F5344CB8AC3E}">
        <p14:creationId xmlns:p14="http://schemas.microsoft.com/office/powerpoint/2010/main" val="3978363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4A53AE6-30B1-C147-9AD9-91751B5932F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51B3D911-F2F3-DA44-908F-DA5B0F41C93F}"/>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xmlns="" id="{15491667-6A3F-F342-B091-DCDE6CFB4DE8}"/>
              </a:ext>
            </a:extLst>
          </p:cNvPr>
          <p:cNvSpPr>
            <a:spLocks noGrp="1"/>
          </p:cNvSpPr>
          <p:nvPr>
            <p:ph type="dt" sz="half" idx="10"/>
          </p:nvPr>
        </p:nvSpPr>
        <p:spPr/>
        <p:txBody>
          <a:bodyPr/>
          <a:lstStyle/>
          <a:p>
            <a:fld id="{D5C33CBB-8292-434C-975F-63F618D673CA}" type="datetime1">
              <a:rPr lang="ru-RU" smtClean="0"/>
              <a:pPr/>
              <a:t>14.04.2025</a:t>
            </a:fld>
            <a:endParaRPr lang="ru-RU" dirty="0"/>
          </a:p>
        </p:txBody>
      </p:sp>
      <p:sp>
        <p:nvSpPr>
          <p:cNvPr id="5" name="Нижний колонтитул 4">
            <a:extLst>
              <a:ext uri="{FF2B5EF4-FFF2-40B4-BE49-F238E27FC236}">
                <a16:creationId xmlns:a16="http://schemas.microsoft.com/office/drawing/2014/main" xmlns="" id="{2DE9045E-4BBA-7F47-8831-0CEBAFAB9DE6}"/>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xmlns="" id="{E780A0B1-8484-344B-8E93-62203FA370C9}"/>
              </a:ext>
            </a:extLst>
          </p:cNvPr>
          <p:cNvSpPr>
            <a:spLocks noGrp="1"/>
          </p:cNvSpPr>
          <p:nvPr>
            <p:ph type="sldNum" sz="quarter" idx="12"/>
          </p:nvPr>
        </p:nvSpPr>
        <p:spPr/>
        <p:txBody>
          <a:bodyPr/>
          <a:lstStyle/>
          <a:p>
            <a:fld id="{27B96BD6-10D2-6545-8278-5FAE1C1CC49C}" type="slidenum">
              <a:rPr lang="ru-RU" smtClean="0"/>
              <a:pPr/>
              <a:t>‹#›</a:t>
            </a:fld>
            <a:endParaRPr lang="ru-RU" dirty="0"/>
          </a:p>
        </p:txBody>
      </p:sp>
    </p:spTree>
    <p:extLst>
      <p:ext uri="{BB962C8B-B14F-4D97-AF65-F5344CB8AC3E}">
        <p14:creationId xmlns:p14="http://schemas.microsoft.com/office/powerpoint/2010/main" val="599711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79DE70B-7BEC-2B4E-B4D3-46EED74B3405}"/>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340751D3-6B49-9746-8598-25167355E9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xmlns="" id="{AE5FEEF1-3F31-FD48-9235-9D292FCA7283}"/>
              </a:ext>
            </a:extLst>
          </p:cNvPr>
          <p:cNvSpPr>
            <a:spLocks noGrp="1"/>
          </p:cNvSpPr>
          <p:nvPr>
            <p:ph type="dt" sz="half" idx="10"/>
          </p:nvPr>
        </p:nvSpPr>
        <p:spPr/>
        <p:txBody>
          <a:bodyPr/>
          <a:lstStyle/>
          <a:p>
            <a:fld id="{3BE9CFEF-8E6F-4033-B256-87C0525177BE}" type="datetime1">
              <a:rPr lang="ru-RU" smtClean="0"/>
              <a:pPr/>
              <a:t>14.04.2025</a:t>
            </a:fld>
            <a:endParaRPr lang="ru-RU" dirty="0"/>
          </a:p>
        </p:txBody>
      </p:sp>
      <p:sp>
        <p:nvSpPr>
          <p:cNvPr id="5" name="Нижний колонтитул 4">
            <a:extLst>
              <a:ext uri="{FF2B5EF4-FFF2-40B4-BE49-F238E27FC236}">
                <a16:creationId xmlns:a16="http://schemas.microsoft.com/office/drawing/2014/main" xmlns="" id="{BFBEA785-E71C-5C41-A732-906A5CD97128}"/>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xmlns="" id="{51335E9A-5541-9F4C-8123-51F26C758664}"/>
              </a:ext>
            </a:extLst>
          </p:cNvPr>
          <p:cNvSpPr>
            <a:spLocks noGrp="1"/>
          </p:cNvSpPr>
          <p:nvPr>
            <p:ph type="sldNum" sz="quarter" idx="12"/>
          </p:nvPr>
        </p:nvSpPr>
        <p:spPr/>
        <p:txBody>
          <a:bodyPr/>
          <a:lstStyle/>
          <a:p>
            <a:fld id="{27B96BD6-10D2-6545-8278-5FAE1C1CC49C}" type="slidenum">
              <a:rPr lang="ru-RU" smtClean="0"/>
              <a:pPr/>
              <a:t>‹#›</a:t>
            </a:fld>
            <a:endParaRPr lang="ru-RU" dirty="0"/>
          </a:p>
        </p:txBody>
      </p:sp>
    </p:spTree>
    <p:extLst>
      <p:ext uri="{BB962C8B-B14F-4D97-AF65-F5344CB8AC3E}">
        <p14:creationId xmlns:p14="http://schemas.microsoft.com/office/powerpoint/2010/main" val="500981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E7230BB-F9EB-AE4A-9857-60BFA5B3C7B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5586A9B1-D29D-FA4F-AC28-5983AAD24D8B}"/>
              </a:ext>
            </a:extLst>
          </p:cNvPr>
          <p:cNvSpPr>
            <a:spLocks noGrp="1"/>
          </p:cNvSpPr>
          <p:nvPr>
            <p:ph sz="half" idx="1"/>
          </p:nvPr>
        </p:nvSpPr>
        <p:spPr>
          <a:xfrm>
            <a:off x="838200" y="1825625"/>
            <a:ext cx="5181600" cy="4351338"/>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xmlns="" id="{659EBD40-3CB7-014B-A839-B600E9517F81}"/>
              </a:ext>
            </a:extLst>
          </p:cNvPr>
          <p:cNvSpPr>
            <a:spLocks noGrp="1"/>
          </p:cNvSpPr>
          <p:nvPr>
            <p:ph sz="half" idx="2"/>
          </p:nvPr>
        </p:nvSpPr>
        <p:spPr>
          <a:xfrm>
            <a:off x="6172200" y="1825625"/>
            <a:ext cx="5181600" cy="4351338"/>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xmlns="" id="{0B688F38-AA46-F74A-86B3-0A31E55C6A01}"/>
              </a:ext>
            </a:extLst>
          </p:cNvPr>
          <p:cNvSpPr>
            <a:spLocks noGrp="1"/>
          </p:cNvSpPr>
          <p:nvPr>
            <p:ph type="dt" sz="half" idx="10"/>
          </p:nvPr>
        </p:nvSpPr>
        <p:spPr/>
        <p:txBody>
          <a:bodyPr/>
          <a:lstStyle/>
          <a:p>
            <a:fld id="{35A08321-E9AE-4770-A0CC-2CBF60BC5BF8}" type="datetime1">
              <a:rPr lang="ru-RU" smtClean="0"/>
              <a:pPr/>
              <a:t>14.04.2025</a:t>
            </a:fld>
            <a:endParaRPr lang="ru-RU" dirty="0"/>
          </a:p>
        </p:txBody>
      </p:sp>
      <p:sp>
        <p:nvSpPr>
          <p:cNvPr id="6" name="Нижний колонтитул 5">
            <a:extLst>
              <a:ext uri="{FF2B5EF4-FFF2-40B4-BE49-F238E27FC236}">
                <a16:creationId xmlns:a16="http://schemas.microsoft.com/office/drawing/2014/main" xmlns="" id="{75597B90-3908-7347-A9E8-A0D5FC72E075}"/>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a16="http://schemas.microsoft.com/office/drawing/2014/main" xmlns="" id="{DB61C475-D722-F043-8E4C-9197FCDE5B9A}"/>
              </a:ext>
            </a:extLst>
          </p:cNvPr>
          <p:cNvSpPr>
            <a:spLocks noGrp="1"/>
          </p:cNvSpPr>
          <p:nvPr>
            <p:ph type="sldNum" sz="quarter" idx="12"/>
          </p:nvPr>
        </p:nvSpPr>
        <p:spPr/>
        <p:txBody>
          <a:bodyPr/>
          <a:lstStyle/>
          <a:p>
            <a:fld id="{27B96BD6-10D2-6545-8278-5FAE1C1CC49C}" type="slidenum">
              <a:rPr lang="ru-RU" smtClean="0"/>
              <a:pPr/>
              <a:t>‹#›</a:t>
            </a:fld>
            <a:endParaRPr lang="ru-RU" dirty="0"/>
          </a:p>
        </p:txBody>
      </p:sp>
    </p:spTree>
    <p:extLst>
      <p:ext uri="{BB962C8B-B14F-4D97-AF65-F5344CB8AC3E}">
        <p14:creationId xmlns:p14="http://schemas.microsoft.com/office/powerpoint/2010/main" val="91191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A99C406-D815-D249-A70E-4B22581286F8}"/>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9BF5FAB5-82EC-7243-97EF-95C61E15D1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xmlns="" id="{4745FA93-782F-3E40-A3FA-E36898042565}"/>
              </a:ext>
            </a:extLst>
          </p:cNvPr>
          <p:cNvSpPr>
            <a:spLocks noGrp="1"/>
          </p:cNvSpPr>
          <p:nvPr>
            <p:ph sz="half" idx="2"/>
          </p:nvPr>
        </p:nvSpPr>
        <p:spPr>
          <a:xfrm>
            <a:off x="839788"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xmlns="" id="{E40B5C2D-CB4F-484C-BB3C-81C728F212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xmlns="" id="{69E313A1-8574-E84B-B5F0-53D26249DE38}"/>
              </a:ext>
            </a:extLst>
          </p:cNvPr>
          <p:cNvSpPr>
            <a:spLocks noGrp="1"/>
          </p:cNvSpPr>
          <p:nvPr>
            <p:ph sz="quarter" idx="4"/>
          </p:nvPr>
        </p:nvSpPr>
        <p:spPr>
          <a:xfrm>
            <a:off x="6172200"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xmlns="" id="{15970357-B688-6544-AD95-B18B9FD9F65F}"/>
              </a:ext>
            </a:extLst>
          </p:cNvPr>
          <p:cNvSpPr>
            <a:spLocks noGrp="1"/>
          </p:cNvSpPr>
          <p:nvPr>
            <p:ph type="dt" sz="half" idx="10"/>
          </p:nvPr>
        </p:nvSpPr>
        <p:spPr/>
        <p:txBody>
          <a:bodyPr/>
          <a:lstStyle/>
          <a:p>
            <a:fld id="{C6E4ACB4-C52A-4663-8762-B3546BDD6221}" type="datetime1">
              <a:rPr lang="ru-RU" smtClean="0"/>
              <a:pPr/>
              <a:t>14.04.2025</a:t>
            </a:fld>
            <a:endParaRPr lang="ru-RU" dirty="0"/>
          </a:p>
        </p:txBody>
      </p:sp>
      <p:sp>
        <p:nvSpPr>
          <p:cNvPr id="8" name="Нижний колонтитул 7">
            <a:extLst>
              <a:ext uri="{FF2B5EF4-FFF2-40B4-BE49-F238E27FC236}">
                <a16:creationId xmlns:a16="http://schemas.microsoft.com/office/drawing/2014/main" xmlns="" id="{3D081405-20D4-B14D-9D2B-9F6ECB836652}"/>
              </a:ext>
            </a:extLst>
          </p:cNvPr>
          <p:cNvSpPr>
            <a:spLocks noGrp="1"/>
          </p:cNvSpPr>
          <p:nvPr>
            <p:ph type="ftr" sz="quarter" idx="11"/>
          </p:nvPr>
        </p:nvSpPr>
        <p:spPr/>
        <p:txBody>
          <a:bodyPr/>
          <a:lstStyle/>
          <a:p>
            <a:endParaRPr lang="ru-RU" dirty="0"/>
          </a:p>
        </p:txBody>
      </p:sp>
      <p:sp>
        <p:nvSpPr>
          <p:cNvPr id="9" name="Номер слайда 8">
            <a:extLst>
              <a:ext uri="{FF2B5EF4-FFF2-40B4-BE49-F238E27FC236}">
                <a16:creationId xmlns:a16="http://schemas.microsoft.com/office/drawing/2014/main" xmlns="" id="{DFF3868A-A3DA-F942-8F20-0A4AD1573784}"/>
              </a:ext>
            </a:extLst>
          </p:cNvPr>
          <p:cNvSpPr>
            <a:spLocks noGrp="1"/>
          </p:cNvSpPr>
          <p:nvPr>
            <p:ph type="sldNum" sz="quarter" idx="12"/>
          </p:nvPr>
        </p:nvSpPr>
        <p:spPr/>
        <p:txBody>
          <a:bodyPr/>
          <a:lstStyle/>
          <a:p>
            <a:fld id="{27B96BD6-10D2-6545-8278-5FAE1C1CC49C}" type="slidenum">
              <a:rPr lang="ru-RU" smtClean="0"/>
              <a:pPr/>
              <a:t>‹#›</a:t>
            </a:fld>
            <a:endParaRPr lang="ru-RU" dirty="0"/>
          </a:p>
        </p:txBody>
      </p:sp>
    </p:spTree>
    <p:extLst>
      <p:ext uri="{BB962C8B-B14F-4D97-AF65-F5344CB8AC3E}">
        <p14:creationId xmlns:p14="http://schemas.microsoft.com/office/powerpoint/2010/main" val="279996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B4BCCFD-2B73-B840-8268-3849C6B3D7A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A88BFD1C-35D9-5C40-98C6-EF7B66A99634}"/>
              </a:ext>
            </a:extLst>
          </p:cNvPr>
          <p:cNvSpPr>
            <a:spLocks noGrp="1"/>
          </p:cNvSpPr>
          <p:nvPr>
            <p:ph type="dt" sz="half" idx="10"/>
          </p:nvPr>
        </p:nvSpPr>
        <p:spPr/>
        <p:txBody>
          <a:bodyPr/>
          <a:lstStyle/>
          <a:p>
            <a:fld id="{20CB3E2C-2A8D-47C5-BAA3-C61D4898D051}" type="datetime1">
              <a:rPr lang="ru-RU" smtClean="0"/>
              <a:pPr/>
              <a:t>14.04.2025</a:t>
            </a:fld>
            <a:endParaRPr lang="ru-RU" dirty="0"/>
          </a:p>
        </p:txBody>
      </p:sp>
      <p:sp>
        <p:nvSpPr>
          <p:cNvPr id="4" name="Нижний колонтитул 3">
            <a:extLst>
              <a:ext uri="{FF2B5EF4-FFF2-40B4-BE49-F238E27FC236}">
                <a16:creationId xmlns:a16="http://schemas.microsoft.com/office/drawing/2014/main" xmlns="" id="{A078C8C5-9A0E-D24C-BDD0-BF71627FC857}"/>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xmlns="" id="{03474D43-6771-864E-B9E8-A7D30449DE9B}"/>
              </a:ext>
            </a:extLst>
          </p:cNvPr>
          <p:cNvSpPr>
            <a:spLocks noGrp="1"/>
          </p:cNvSpPr>
          <p:nvPr>
            <p:ph type="sldNum" sz="quarter" idx="12"/>
          </p:nvPr>
        </p:nvSpPr>
        <p:spPr/>
        <p:txBody>
          <a:bodyPr/>
          <a:lstStyle/>
          <a:p>
            <a:fld id="{27B96BD6-10D2-6545-8278-5FAE1C1CC49C}" type="slidenum">
              <a:rPr lang="ru-RU" smtClean="0"/>
              <a:pPr/>
              <a:t>‹#›</a:t>
            </a:fld>
            <a:endParaRPr lang="ru-RU" dirty="0"/>
          </a:p>
        </p:txBody>
      </p:sp>
    </p:spTree>
    <p:extLst>
      <p:ext uri="{BB962C8B-B14F-4D97-AF65-F5344CB8AC3E}">
        <p14:creationId xmlns:p14="http://schemas.microsoft.com/office/powerpoint/2010/main" val="3210073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5A4AA27C-12B1-5943-9338-2A41DB9CE2C2}"/>
              </a:ext>
            </a:extLst>
          </p:cNvPr>
          <p:cNvSpPr>
            <a:spLocks noGrp="1"/>
          </p:cNvSpPr>
          <p:nvPr>
            <p:ph type="dt" sz="half" idx="10"/>
          </p:nvPr>
        </p:nvSpPr>
        <p:spPr/>
        <p:txBody>
          <a:bodyPr/>
          <a:lstStyle/>
          <a:p>
            <a:fld id="{E77D458D-BD97-4F5C-843E-764232DE6D3E}" type="datetime1">
              <a:rPr lang="ru-RU" smtClean="0"/>
              <a:pPr/>
              <a:t>14.04.2025</a:t>
            </a:fld>
            <a:endParaRPr lang="ru-RU" dirty="0"/>
          </a:p>
        </p:txBody>
      </p:sp>
      <p:sp>
        <p:nvSpPr>
          <p:cNvPr id="3" name="Нижний колонтитул 2">
            <a:extLst>
              <a:ext uri="{FF2B5EF4-FFF2-40B4-BE49-F238E27FC236}">
                <a16:creationId xmlns:a16="http://schemas.microsoft.com/office/drawing/2014/main" xmlns="" id="{67B0C2FD-F268-464B-B969-6E4E4485CF13}"/>
              </a:ext>
            </a:extLst>
          </p:cNvPr>
          <p:cNvSpPr>
            <a:spLocks noGrp="1"/>
          </p:cNvSpPr>
          <p:nvPr>
            <p:ph type="ftr" sz="quarter" idx="11"/>
          </p:nvPr>
        </p:nvSpPr>
        <p:spPr/>
        <p:txBody>
          <a:bodyPr/>
          <a:lstStyle/>
          <a:p>
            <a:endParaRPr lang="ru-RU" dirty="0"/>
          </a:p>
        </p:txBody>
      </p:sp>
      <p:sp>
        <p:nvSpPr>
          <p:cNvPr id="4" name="Номер слайда 3">
            <a:extLst>
              <a:ext uri="{FF2B5EF4-FFF2-40B4-BE49-F238E27FC236}">
                <a16:creationId xmlns:a16="http://schemas.microsoft.com/office/drawing/2014/main" xmlns="" id="{79CA5C87-64DE-3840-950C-247A74BC5B90}"/>
              </a:ext>
            </a:extLst>
          </p:cNvPr>
          <p:cNvSpPr>
            <a:spLocks noGrp="1"/>
          </p:cNvSpPr>
          <p:nvPr>
            <p:ph type="sldNum" sz="quarter" idx="12"/>
          </p:nvPr>
        </p:nvSpPr>
        <p:spPr/>
        <p:txBody>
          <a:bodyPr/>
          <a:lstStyle/>
          <a:p>
            <a:fld id="{27B96BD6-10D2-6545-8278-5FAE1C1CC49C}" type="slidenum">
              <a:rPr lang="ru-RU" smtClean="0"/>
              <a:pPr/>
              <a:t>‹#›</a:t>
            </a:fld>
            <a:endParaRPr lang="ru-RU" dirty="0"/>
          </a:p>
        </p:txBody>
      </p:sp>
    </p:spTree>
    <p:extLst>
      <p:ext uri="{BB962C8B-B14F-4D97-AF65-F5344CB8AC3E}">
        <p14:creationId xmlns:p14="http://schemas.microsoft.com/office/powerpoint/2010/main" val="1620015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E7F06AC-1E3C-E241-A85F-BC32F83EDBD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310CBDBA-AD38-FA4C-9E69-1A50673959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xmlns="" id="{9E6670EF-51C6-DE4B-8F1C-C3CA227122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xmlns="" id="{73544E4E-AAAE-FE49-925C-E7C3A0DA53AA}"/>
              </a:ext>
            </a:extLst>
          </p:cNvPr>
          <p:cNvSpPr>
            <a:spLocks noGrp="1"/>
          </p:cNvSpPr>
          <p:nvPr>
            <p:ph type="dt" sz="half" idx="10"/>
          </p:nvPr>
        </p:nvSpPr>
        <p:spPr/>
        <p:txBody>
          <a:bodyPr/>
          <a:lstStyle/>
          <a:p>
            <a:fld id="{81E01B6A-0962-471F-B554-00BC138CE843}" type="datetime1">
              <a:rPr lang="ru-RU" smtClean="0"/>
              <a:pPr/>
              <a:t>14.04.2025</a:t>
            </a:fld>
            <a:endParaRPr lang="ru-RU" dirty="0"/>
          </a:p>
        </p:txBody>
      </p:sp>
      <p:sp>
        <p:nvSpPr>
          <p:cNvPr id="6" name="Нижний колонтитул 5">
            <a:extLst>
              <a:ext uri="{FF2B5EF4-FFF2-40B4-BE49-F238E27FC236}">
                <a16:creationId xmlns:a16="http://schemas.microsoft.com/office/drawing/2014/main" xmlns="" id="{9BAADDA9-45D3-D244-939F-F20423283861}"/>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a16="http://schemas.microsoft.com/office/drawing/2014/main" xmlns="" id="{FA7A1BE6-45FF-A54B-8F87-2CAA38FA1C96}"/>
              </a:ext>
            </a:extLst>
          </p:cNvPr>
          <p:cNvSpPr>
            <a:spLocks noGrp="1"/>
          </p:cNvSpPr>
          <p:nvPr>
            <p:ph type="sldNum" sz="quarter" idx="12"/>
          </p:nvPr>
        </p:nvSpPr>
        <p:spPr/>
        <p:txBody>
          <a:bodyPr/>
          <a:lstStyle/>
          <a:p>
            <a:fld id="{27B96BD6-10D2-6545-8278-5FAE1C1CC49C}" type="slidenum">
              <a:rPr lang="ru-RU" smtClean="0"/>
              <a:pPr/>
              <a:t>‹#›</a:t>
            </a:fld>
            <a:endParaRPr lang="ru-RU" dirty="0"/>
          </a:p>
        </p:txBody>
      </p:sp>
    </p:spTree>
    <p:extLst>
      <p:ext uri="{BB962C8B-B14F-4D97-AF65-F5344CB8AC3E}">
        <p14:creationId xmlns:p14="http://schemas.microsoft.com/office/powerpoint/2010/main" val="1894179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CD649F7-768D-2046-967A-F62A191AB33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242092B9-FAE5-B145-B900-B4838DE3B4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a:extLst>
              <a:ext uri="{FF2B5EF4-FFF2-40B4-BE49-F238E27FC236}">
                <a16:creationId xmlns:a16="http://schemas.microsoft.com/office/drawing/2014/main" xmlns="" id="{7DCA5B6E-C738-214E-A3EA-102BC3769C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xmlns="" id="{FF1E9D22-B2E5-634C-A743-16647139A771}"/>
              </a:ext>
            </a:extLst>
          </p:cNvPr>
          <p:cNvSpPr>
            <a:spLocks noGrp="1"/>
          </p:cNvSpPr>
          <p:nvPr>
            <p:ph type="dt" sz="half" idx="10"/>
          </p:nvPr>
        </p:nvSpPr>
        <p:spPr/>
        <p:txBody>
          <a:bodyPr/>
          <a:lstStyle/>
          <a:p>
            <a:fld id="{A822D5DE-9A05-4109-BE70-D3B91ED432D2}" type="datetime1">
              <a:rPr lang="ru-RU" smtClean="0"/>
              <a:pPr/>
              <a:t>14.04.2025</a:t>
            </a:fld>
            <a:endParaRPr lang="ru-RU" dirty="0"/>
          </a:p>
        </p:txBody>
      </p:sp>
      <p:sp>
        <p:nvSpPr>
          <p:cNvPr id="6" name="Нижний колонтитул 5">
            <a:extLst>
              <a:ext uri="{FF2B5EF4-FFF2-40B4-BE49-F238E27FC236}">
                <a16:creationId xmlns:a16="http://schemas.microsoft.com/office/drawing/2014/main" xmlns="" id="{874A520C-380A-0D4A-A7E8-76B843FE4E9A}"/>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a16="http://schemas.microsoft.com/office/drawing/2014/main" xmlns="" id="{2BFD5289-5E08-694E-9D9F-EEB95CDECB94}"/>
              </a:ext>
            </a:extLst>
          </p:cNvPr>
          <p:cNvSpPr>
            <a:spLocks noGrp="1"/>
          </p:cNvSpPr>
          <p:nvPr>
            <p:ph type="sldNum" sz="quarter" idx="12"/>
          </p:nvPr>
        </p:nvSpPr>
        <p:spPr/>
        <p:txBody>
          <a:bodyPr/>
          <a:lstStyle/>
          <a:p>
            <a:fld id="{27B96BD6-10D2-6545-8278-5FAE1C1CC49C}" type="slidenum">
              <a:rPr lang="ru-RU" smtClean="0"/>
              <a:pPr/>
              <a:t>‹#›</a:t>
            </a:fld>
            <a:endParaRPr lang="ru-RU" dirty="0"/>
          </a:p>
        </p:txBody>
      </p:sp>
    </p:spTree>
    <p:extLst>
      <p:ext uri="{BB962C8B-B14F-4D97-AF65-F5344CB8AC3E}">
        <p14:creationId xmlns:p14="http://schemas.microsoft.com/office/powerpoint/2010/main" val="2441038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9F35F17-805F-5046-BA51-976B8462FD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40B3C78F-1CA2-0D42-9F06-47AC315A54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xmlns="" id="{FC29844B-150B-2C47-A441-25C02BBD88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A95C28-7956-4C73-94F7-F8957D903CF0}" type="datetime1">
              <a:rPr lang="ru-RU" smtClean="0"/>
              <a:pPr/>
              <a:t>14.04.2025</a:t>
            </a:fld>
            <a:endParaRPr lang="ru-RU" dirty="0"/>
          </a:p>
        </p:txBody>
      </p:sp>
      <p:sp>
        <p:nvSpPr>
          <p:cNvPr id="5" name="Нижний колонтитул 4">
            <a:extLst>
              <a:ext uri="{FF2B5EF4-FFF2-40B4-BE49-F238E27FC236}">
                <a16:creationId xmlns:a16="http://schemas.microsoft.com/office/drawing/2014/main" xmlns="" id="{DE9C5681-0F0F-184E-9D4F-B6BCF66554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a:extLst>
              <a:ext uri="{FF2B5EF4-FFF2-40B4-BE49-F238E27FC236}">
                <a16:creationId xmlns:a16="http://schemas.microsoft.com/office/drawing/2014/main" xmlns="" id="{2D539865-FC6B-F246-B240-43DEFABF3A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96BD6-10D2-6545-8278-5FAE1C1CC49C}" type="slidenum">
              <a:rPr lang="ru-RU" smtClean="0"/>
              <a:pPr/>
              <a:t>‹#›</a:t>
            </a:fld>
            <a:endParaRPr lang="ru-RU" dirty="0"/>
          </a:p>
        </p:txBody>
      </p:sp>
    </p:spTree>
    <p:extLst>
      <p:ext uri="{BB962C8B-B14F-4D97-AF65-F5344CB8AC3E}">
        <p14:creationId xmlns:p14="http://schemas.microsoft.com/office/powerpoint/2010/main" val="4133117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mailto:nmcmosobl@mail.ru" TargetMode="Externa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hyperlink" Target="http://nmcmosobl.ru/advert/informatsiya-ot-ministerstva/tekhnicheskaya-uchyeba.php" TargetMode="External"/><Relationship Id="rId4" Type="http://schemas.openxmlformats.org/officeDocument/2006/relationships/hyperlink" Target="mailto:mk_nmc@mosreg.ru"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https://apf.mail.ru/cgi-bin/readmsg?id=16020817261307921371;0;2&amp;exif=1&amp;full=1&amp;x-email=nmcmosobl%40mail.ru"/>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endParaRPr lang="ru-RU" sz="1535" dirty="0">
              <a:solidFill>
                <a:prstClr val="black"/>
              </a:solidFill>
              <a:latin typeface="Calibri"/>
            </a:endParaRPr>
          </a:p>
        </p:txBody>
      </p:sp>
      <p:sp>
        <p:nvSpPr>
          <p:cNvPr id="7" name="Номер слайда 5">
            <a:extLst>
              <a:ext uri="{FF2B5EF4-FFF2-40B4-BE49-F238E27FC236}">
                <a16:creationId xmlns:a16="http://schemas.microsoft.com/office/drawing/2014/main" xmlns="" id="{FD87CECD-472F-4F6F-BF59-861190AF9585}"/>
              </a:ext>
            </a:extLst>
          </p:cNvPr>
          <p:cNvSpPr txBox="1">
            <a:spLocks/>
          </p:cNvSpPr>
          <p:nvPr/>
        </p:nvSpPr>
        <p:spPr>
          <a:xfrm>
            <a:off x="11840643" y="6526169"/>
            <a:ext cx="332443" cy="27699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FFFFFF"/>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defTabSz="457189">
              <a:defRPr/>
            </a:pPr>
            <a:r>
              <a:rPr lang="ru-RU" dirty="0">
                <a:latin typeface="Times New Roman" panose="02020603050405020304" pitchFamily="18" charset="0"/>
                <a:cs typeface="Times New Roman" panose="02020603050405020304" pitchFamily="18" charset="0"/>
              </a:rPr>
              <a:t>1</a:t>
            </a:r>
          </a:p>
        </p:txBody>
      </p:sp>
      <p:sp>
        <p:nvSpPr>
          <p:cNvPr id="10" name="Прямоугольник 9">
            <a:extLst>
              <a:ext uri="{FF2B5EF4-FFF2-40B4-BE49-F238E27FC236}">
                <a16:creationId xmlns:a16="http://schemas.microsoft.com/office/drawing/2014/main" xmlns="" id="{7E3A6A68-92B8-47FB-A8B4-2E287B9E0318}"/>
              </a:ext>
            </a:extLst>
          </p:cNvPr>
          <p:cNvSpPr txBox="1"/>
          <p:nvPr/>
        </p:nvSpPr>
        <p:spPr>
          <a:xfrm>
            <a:off x="914398" y="1754659"/>
            <a:ext cx="10032023" cy="286232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371521">
              <a:defRPr sz="2200">
                <a:solidFill>
                  <a:srgbClr val="4B5050"/>
                </a:solidFill>
                <a:latin typeface="Montserrat Bold"/>
                <a:ea typeface="Montserrat Bold"/>
                <a:cs typeface="Montserrat Bold"/>
                <a:sym typeface="Montserrat Bold"/>
              </a:defRPr>
            </a:lvl1pPr>
          </a:lstStyle>
          <a:p>
            <a:pPr algn="ctr" defTabSz="371512">
              <a:lnSpc>
                <a:spcPct val="150000"/>
              </a:lnSpc>
              <a:defRPr/>
            </a:pPr>
            <a:r>
              <a:rPr lang="ru-RU" sz="2800" b="1" dirty="0" smtClean="0">
                <a:solidFill>
                  <a:srgbClr val="002060"/>
                </a:solidFill>
                <a:latin typeface="+mn-lt"/>
                <a:cs typeface="Times New Roman" panose="02020603050405020304" pitchFamily="18" charset="0"/>
              </a:rPr>
              <a:t>УСЛОВИЯ И СРОКИ ПРИЁМА В ДШИ </a:t>
            </a:r>
          </a:p>
          <a:p>
            <a:pPr algn="ctr" defTabSz="371512">
              <a:lnSpc>
                <a:spcPct val="150000"/>
              </a:lnSpc>
              <a:defRPr/>
            </a:pPr>
            <a:r>
              <a:rPr lang="ru-RU" sz="2800" b="1" dirty="0" smtClean="0">
                <a:solidFill>
                  <a:srgbClr val="002060"/>
                </a:solidFill>
                <a:latin typeface="+mn-lt"/>
                <a:cs typeface="Times New Roman" panose="02020603050405020304" pitchFamily="18" charset="0"/>
              </a:rPr>
              <a:t>НА </a:t>
            </a:r>
            <a:r>
              <a:rPr lang="ru-RU" sz="3600" b="1" dirty="0" smtClean="0">
                <a:solidFill>
                  <a:srgbClr val="002060"/>
                </a:solidFill>
                <a:latin typeface="+mn-lt"/>
                <a:cs typeface="Times New Roman" panose="02020603050405020304" pitchFamily="18" charset="0"/>
              </a:rPr>
              <a:t>2025-2026 </a:t>
            </a:r>
            <a:r>
              <a:rPr lang="ru-RU" sz="2800" b="1" dirty="0" smtClean="0">
                <a:solidFill>
                  <a:srgbClr val="002060"/>
                </a:solidFill>
                <a:latin typeface="+mn-lt"/>
                <a:cs typeface="Times New Roman" panose="02020603050405020304" pitchFamily="18" charset="0"/>
              </a:rPr>
              <a:t>УЧЕБНЫЙ ГОД</a:t>
            </a:r>
            <a:r>
              <a:rPr lang="ru-RU" sz="2800" b="1" dirty="0">
                <a:solidFill>
                  <a:srgbClr val="002060"/>
                </a:solidFill>
                <a:latin typeface="+mn-lt"/>
                <a:cs typeface="Times New Roman" panose="02020603050405020304" pitchFamily="18" charset="0"/>
              </a:rPr>
              <a:t/>
            </a:r>
            <a:br>
              <a:rPr lang="ru-RU" sz="2800" b="1" dirty="0">
                <a:solidFill>
                  <a:srgbClr val="002060"/>
                </a:solidFill>
                <a:latin typeface="+mn-lt"/>
                <a:cs typeface="Times New Roman" panose="02020603050405020304" pitchFamily="18" charset="0"/>
              </a:rPr>
            </a:br>
            <a:r>
              <a:rPr lang="ru-RU" sz="2800" b="1" dirty="0">
                <a:solidFill>
                  <a:srgbClr val="002060"/>
                </a:solidFill>
                <a:latin typeface="+mn-lt"/>
                <a:cs typeface="Times New Roman" panose="02020603050405020304" pitchFamily="18" charset="0"/>
              </a:rPr>
              <a:t>ПО ДОПОЛНИТЕЛЬНЫМ ОБЩЕОБРАЗОВАТЕЛЬНЫМ </a:t>
            </a:r>
            <a:r>
              <a:rPr lang="ru-RU" sz="2800" b="1" dirty="0" smtClean="0">
                <a:solidFill>
                  <a:srgbClr val="002060"/>
                </a:solidFill>
                <a:latin typeface="+mn-lt"/>
                <a:cs typeface="Times New Roman" panose="02020603050405020304" pitchFamily="18" charset="0"/>
              </a:rPr>
              <a:t>ПРОГРАММАМ МОСКОВСКОЙ ОБЛАСТИ</a:t>
            </a:r>
            <a:endParaRPr lang="ru-RU" sz="2800" b="1" dirty="0">
              <a:solidFill>
                <a:srgbClr val="002060"/>
              </a:solidFill>
              <a:latin typeface="+mn-lt"/>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443767" y="458955"/>
            <a:ext cx="1920291" cy="1139386"/>
          </a:xfrm>
          <a:prstGeom prst="rect">
            <a:avLst/>
          </a:prstGeom>
        </p:spPr>
      </p:pic>
    </p:spTree>
    <p:extLst>
      <p:ext uri="{BB962C8B-B14F-4D97-AF65-F5344CB8AC3E}">
        <p14:creationId xmlns:p14="http://schemas.microsoft.com/office/powerpoint/2010/main" val="3915584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https://apf.mail.ru/cgi-bin/readmsg?id=16020817261307921371;0;2&amp;exif=1&amp;full=1&amp;x-email=nmcmosobl%40mail.ru"/>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endParaRPr lang="ru-RU" sz="1535" dirty="0">
              <a:solidFill>
                <a:prstClr val="black"/>
              </a:solidFill>
            </a:endParaRPr>
          </a:p>
        </p:txBody>
      </p:sp>
      <p:sp>
        <p:nvSpPr>
          <p:cNvPr id="7" name="Номер слайда 5">
            <a:extLst>
              <a:ext uri="{FF2B5EF4-FFF2-40B4-BE49-F238E27FC236}">
                <a16:creationId xmlns:a16="http://schemas.microsoft.com/office/drawing/2014/main" xmlns="" id="{FD87CECD-472F-4F6F-BF59-861190AF9585}"/>
              </a:ext>
            </a:extLst>
          </p:cNvPr>
          <p:cNvSpPr txBox="1">
            <a:spLocks/>
          </p:cNvSpPr>
          <p:nvPr/>
        </p:nvSpPr>
        <p:spPr>
          <a:xfrm>
            <a:off x="11840643" y="6526169"/>
            <a:ext cx="332443" cy="27699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FFFFFF"/>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defTabSz="457189">
              <a:defRPr/>
            </a:pPr>
            <a:r>
              <a:rPr lang="ru-RU" dirty="0">
                <a:latin typeface="Times New Roman" panose="02020603050405020304" pitchFamily="18" charset="0"/>
                <a:cs typeface="Times New Roman" panose="02020603050405020304" pitchFamily="18" charset="0"/>
              </a:rPr>
              <a:t>1</a:t>
            </a:r>
          </a:p>
        </p:txBody>
      </p:sp>
      <p:sp>
        <p:nvSpPr>
          <p:cNvPr id="10" name="Прямоугольник 9">
            <a:extLst>
              <a:ext uri="{FF2B5EF4-FFF2-40B4-BE49-F238E27FC236}">
                <a16:creationId xmlns:a16="http://schemas.microsoft.com/office/drawing/2014/main" xmlns="" id="{7E3A6A68-92B8-47FB-A8B4-2E287B9E0318}"/>
              </a:ext>
            </a:extLst>
          </p:cNvPr>
          <p:cNvSpPr txBox="1"/>
          <p:nvPr/>
        </p:nvSpPr>
        <p:spPr>
          <a:xfrm>
            <a:off x="1128589" y="1255825"/>
            <a:ext cx="5974576" cy="36933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371521">
              <a:defRPr sz="2200">
                <a:solidFill>
                  <a:srgbClr val="4B5050"/>
                </a:solidFill>
                <a:latin typeface="Montserrat Bold"/>
                <a:ea typeface="Montserrat Bold"/>
                <a:cs typeface="Montserrat Bold"/>
                <a:sym typeface="Montserrat Bold"/>
              </a:defRPr>
            </a:lvl1pPr>
          </a:lstStyle>
          <a:p>
            <a:pPr fontAlgn="t"/>
            <a:endParaRPr lang="ru-RU" sz="1800" dirty="0">
              <a:latin typeface="Arial"/>
            </a:endParaRPr>
          </a:p>
        </p:txBody>
      </p:sp>
      <p:sp>
        <p:nvSpPr>
          <p:cNvPr id="12" name="Прямоугольник 9">
            <a:extLst>
              <a:ext uri="{FF2B5EF4-FFF2-40B4-BE49-F238E27FC236}">
                <a16:creationId xmlns:a16="http://schemas.microsoft.com/office/drawing/2014/main" xmlns="" id="{7E3A6A68-92B8-47FB-A8B4-2E287B9E0318}"/>
              </a:ext>
            </a:extLst>
          </p:cNvPr>
          <p:cNvSpPr txBox="1"/>
          <p:nvPr/>
        </p:nvSpPr>
        <p:spPr>
          <a:xfrm>
            <a:off x="3383253" y="577140"/>
            <a:ext cx="6489266"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371521">
              <a:defRPr sz="2200">
                <a:solidFill>
                  <a:srgbClr val="4B5050"/>
                </a:solidFill>
                <a:latin typeface="Montserrat Bold"/>
                <a:ea typeface="Montserrat Bold"/>
                <a:cs typeface="Montserrat Bold"/>
                <a:sym typeface="Montserrat Bold"/>
              </a:defRPr>
            </a:lvl1pPr>
          </a:lstStyle>
          <a:p>
            <a:pPr algn="ctr" defTabSz="371512">
              <a:defRPr/>
            </a:pPr>
            <a:r>
              <a:rPr lang="ru-RU" sz="2400" b="1" dirty="0" smtClean="0">
                <a:solidFill>
                  <a:srgbClr val="002060"/>
                </a:solidFill>
                <a:latin typeface="Times New Roman" panose="02020603050405020304" pitchFamily="18" charset="0"/>
                <a:cs typeface="Times New Roman" panose="02020603050405020304" pitchFamily="18" charset="0"/>
              </a:rPr>
              <a:t>Рекомендуемые даты проведения </a:t>
            </a:r>
          </a:p>
          <a:p>
            <a:pPr algn="ctr" defTabSz="371512">
              <a:defRPr/>
            </a:pPr>
            <a:r>
              <a:rPr lang="ru-RU" sz="2400" b="1" dirty="0" smtClean="0">
                <a:solidFill>
                  <a:srgbClr val="002060"/>
                </a:solidFill>
                <a:latin typeface="Times New Roman" panose="02020603050405020304" pitchFamily="18" charset="0"/>
                <a:cs typeface="Times New Roman" panose="02020603050405020304" pitchFamily="18" charset="0"/>
              </a:rPr>
              <a:t>творческих испытаний</a:t>
            </a: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14" name="Квадрат">
            <a:extLst>
              <a:ext uri="{FF2B5EF4-FFF2-40B4-BE49-F238E27FC236}">
                <a16:creationId xmlns:a16="http://schemas.microsoft.com/office/drawing/2014/main" xmlns="" id="{7AA2F558-0C59-4010-949F-392B889AF192}"/>
              </a:ext>
            </a:extLst>
          </p:cNvPr>
          <p:cNvSpPr/>
          <p:nvPr/>
        </p:nvSpPr>
        <p:spPr>
          <a:xfrm>
            <a:off x="11812873" y="6478873"/>
            <a:ext cx="379127" cy="379127"/>
          </a:xfrm>
          <a:prstGeom prst="rect">
            <a:avLst/>
          </a:prstGeom>
          <a:solidFill>
            <a:srgbClr val="B9CDE5"/>
          </a:solidFill>
          <a:ln w="12700">
            <a:miter lim="400000"/>
          </a:ln>
        </p:spPr>
        <p:txBody>
          <a:bodyPr lIns="45719" rIns="45719" anchor="ctr"/>
          <a:lstStyle/>
          <a:p>
            <a:pPr defTabSz="389360" hangingPunct="0">
              <a:defRPr sz="1500"/>
            </a:pPr>
            <a:endParaRPr sz="1500" kern="0" dirty="0">
              <a:solidFill>
                <a:srgbClr val="000000"/>
              </a:solidFill>
              <a:cs typeface="Calibri"/>
              <a:sym typeface="Calibri"/>
            </a:endParaRPr>
          </a:p>
        </p:txBody>
      </p:sp>
      <p:sp>
        <p:nvSpPr>
          <p:cNvPr id="15" name="Номер слайда 5">
            <a:extLst>
              <a:ext uri="{FF2B5EF4-FFF2-40B4-BE49-F238E27FC236}">
                <a16:creationId xmlns:a16="http://schemas.microsoft.com/office/drawing/2014/main" xmlns="" id="{13B4E627-D7F6-4B65-BE68-5CF0E79C36AE}"/>
              </a:ext>
            </a:extLst>
          </p:cNvPr>
          <p:cNvSpPr txBox="1">
            <a:spLocks/>
          </p:cNvSpPr>
          <p:nvPr/>
        </p:nvSpPr>
        <p:spPr>
          <a:xfrm>
            <a:off x="11859558" y="6563440"/>
            <a:ext cx="332442" cy="26425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FFFFFF"/>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defRPr/>
            </a:pPr>
            <a:fld id="{86CB4B4D-7CA3-9044-876B-883B54F8677D}" type="slidenum">
              <a:rPr lang="ru-RU" kern="0" smtClean="0"/>
              <a:pPr>
                <a:defRPr/>
              </a:pPr>
              <a:t>10</a:t>
            </a:fld>
            <a:endParaRPr lang="ru-RU" kern="0" dirty="0"/>
          </a:p>
        </p:txBody>
      </p:sp>
      <p:graphicFrame>
        <p:nvGraphicFramePr>
          <p:cNvPr id="2" name="Таблица 1"/>
          <p:cNvGraphicFramePr>
            <a:graphicFrameLocks noGrp="1"/>
          </p:cNvGraphicFramePr>
          <p:nvPr>
            <p:extLst/>
          </p:nvPr>
        </p:nvGraphicFramePr>
        <p:xfrm>
          <a:off x="1895707" y="1956815"/>
          <a:ext cx="8935844" cy="3331053"/>
        </p:xfrm>
        <a:graphic>
          <a:graphicData uri="http://schemas.openxmlformats.org/drawingml/2006/table">
            <a:tbl>
              <a:tblPr firstRow="1" firstCol="1" bandRow="1">
                <a:tableStyleId>{2D5ABB26-0587-4C30-8999-92F81FD0307C}</a:tableStyleId>
              </a:tblPr>
              <a:tblGrid>
                <a:gridCol w="4453054"/>
                <a:gridCol w="4482790"/>
              </a:tblGrid>
              <a:tr h="1280698">
                <a:tc>
                  <a:txBody>
                    <a:bodyPr/>
                    <a:lstStyle/>
                    <a:p>
                      <a:pPr algn="ctr" hangingPunct="0">
                        <a:spcAft>
                          <a:spcPts val="0"/>
                        </a:spcAft>
                        <a:tabLst>
                          <a:tab pos="949960" algn="l"/>
                        </a:tabLst>
                      </a:pPr>
                      <a:r>
                        <a:rPr lang="ru-RU" sz="1400" b="1" dirty="0">
                          <a:effectLst/>
                          <a:latin typeface="Times New Roman" panose="02020603050405020304" pitchFamily="18" charset="0"/>
                          <a:cs typeface="Times New Roman" panose="02020603050405020304" pitchFamily="18" charset="0"/>
                        </a:rPr>
                        <a:t>Срок подачи </a:t>
                      </a:r>
                      <a:r>
                        <a:rPr lang="ru-RU" sz="1400" b="1" dirty="0" smtClean="0">
                          <a:effectLst/>
                          <a:latin typeface="Times New Roman" panose="02020603050405020304" pitchFamily="18" charset="0"/>
                          <a:cs typeface="Times New Roman" panose="02020603050405020304" pitchFamily="18" charset="0"/>
                        </a:rPr>
                        <a:t>заявлений в ЕИС</a:t>
                      </a:r>
                      <a:endParaRPr lang="ru-RU"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hangingPunct="0">
                        <a:spcAft>
                          <a:spcPts val="0"/>
                        </a:spcAft>
                        <a:tabLst>
                          <a:tab pos="949960" algn="l"/>
                        </a:tabLst>
                      </a:pPr>
                      <a:r>
                        <a:rPr lang="ru-RU" sz="1400" b="1" dirty="0" smtClean="0">
                          <a:effectLst/>
                          <a:latin typeface="Times New Roman" panose="02020603050405020304" pitchFamily="18" charset="0"/>
                          <a:cs typeface="Times New Roman" panose="02020603050405020304" pitchFamily="18" charset="0"/>
                        </a:rPr>
                        <a:t>Приёмные экзамены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464692">
                <a:tc>
                  <a:txBody>
                    <a:bodyPr/>
                    <a:lstStyle/>
                    <a:p>
                      <a:pPr algn="ctr" hangingPunct="0">
                        <a:spcAft>
                          <a:spcPts val="0"/>
                        </a:spcAft>
                        <a:tabLst>
                          <a:tab pos="949960" algn="l"/>
                        </a:tabLst>
                      </a:pPr>
                      <a:endParaRPr lang="ru-RU" sz="1400" b="0" dirty="0" smtClean="0">
                        <a:effectLst/>
                        <a:latin typeface="Times New Roman" panose="02020603050405020304" pitchFamily="18" charset="0"/>
                        <a:cs typeface="Times New Roman" panose="02020603050405020304" pitchFamily="18" charset="0"/>
                      </a:endParaRPr>
                    </a:p>
                    <a:p>
                      <a:pPr algn="ctr" hangingPunct="0">
                        <a:spcAft>
                          <a:spcPts val="0"/>
                        </a:spcAft>
                        <a:tabLst>
                          <a:tab pos="949960" algn="l"/>
                        </a:tabLst>
                      </a:pPr>
                      <a:r>
                        <a:rPr lang="ru-RU" sz="1400" b="0" dirty="0" smtClean="0">
                          <a:effectLst/>
                          <a:latin typeface="Times New Roman" panose="02020603050405020304" pitchFamily="18" charset="0"/>
                          <a:cs typeface="Times New Roman" panose="02020603050405020304" pitchFamily="18" charset="0"/>
                        </a:rPr>
                        <a:t>с </a:t>
                      </a:r>
                      <a:r>
                        <a:rPr lang="ru-RU" sz="1400" b="0" dirty="0">
                          <a:effectLst/>
                          <a:latin typeface="Times New Roman" panose="02020603050405020304" pitchFamily="18" charset="0"/>
                          <a:cs typeface="Times New Roman" panose="02020603050405020304" pitchFamily="18" charset="0"/>
                        </a:rPr>
                        <a:t>15 по 29 </a:t>
                      </a:r>
                      <a:r>
                        <a:rPr lang="ru-RU" sz="1400" b="0" dirty="0" smtClean="0">
                          <a:effectLst/>
                          <a:latin typeface="Times New Roman" panose="02020603050405020304" pitchFamily="18" charset="0"/>
                          <a:cs typeface="Times New Roman" panose="02020603050405020304" pitchFamily="18" charset="0"/>
                        </a:rPr>
                        <a:t>апреля</a:t>
                      </a:r>
                    </a:p>
                    <a:p>
                      <a:pPr algn="ctr" hangingPunct="0">
                        <a:spcAft>
                          <a:spcPts val="0"/>
                        </a:spcAft>
                        <a:tabLst>
                          <a:tab pos="949960" algn="l"/>
                        </a:tabLst>
                      </a:pPr>
                      <a:endParaRPr lang="ru-RU" sz="1400" b="0" dirty="0" smtClean="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hangingPunct="0">
                        <a:spcAft>
                          <a:spcPts val="0"/>
                        </a:spcAft>
                        <a:tabLst>
                          <a:tab pos="949960" algn="l"/>
                        </a:tabLst>
                      </a:pPr>
                      <a:endParaRPr lang="ru-RU" sz="1400" b="0" dirty="0" smtClean="0">
                        <a:effectLst/>
                        <a:latin typeface="Times New Roman" panose="02020603050405020304" pitchFamily="18" charset="0"/>
                        <a:cs typeface="Times New Roman" panose="02020603050405020304" pitchFamily="18" charset="0"/>
                      </a:endParaRPr>
                    </a:p>
                    <a:p>
                      <a:pPr algn="ctr" hangingPunct="0">
                        <a:spcAft>
                          <a:spcPts val="0"/>
                        </a:spcAft>
                        <a:tabLst>
                          <a:tab pos="949960" algn="l"/>
                        </a:tabLst>
                      </a:pPr>
                      <a:r>
                        <a:rPr lang="ru-RU" sz="1400" b="0" dirty="0" smtClean="0">
                          <a:effectLst/>
                          <a:latin typeface="Times New Roman" panose="02020603050405020304" pitchFamily="18" charset="0"/>
                          <a:cs typeface="Times New Roman" panose="02020603050405020304" pitchFamily="18" charset="0"/>
                        </a:rPr>
                        <a:t>с </a:t>
                      </a:r>
                      <a:r>
                        <a:rPr lang="ru-RU" sz="1400" b="0" dirty="0">
                          <a:effectLst/>
                          <a:latin typeface="Times New Roman" panose="02020603050405020304" pitchFamily="18" charset="0"/>
                          <a:cs typeface="Times New Roman" panose="02020603050405020304" pitchFamily="18" charset="0"/>
                        </a:rPr>
                        <a:t>11 по 16 мая</a:t>
                      </a:r>
                      <a:endParaRPr lang="ru-RU" sz="14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0195">
                <a:tc>
                  <a:txBody>
                    <a:bodyPr/>
                    <a:lstStyle/>
                    <a:p>
                      <a:pPr algn="ctr" hangingPunct="0">
                        <a:spcAft>
                          <a:spcPts val="0"/>
                        </a:spcAft>
                        <a:tabLst>
                          <a:tab pos="949960" algn="l"/>
                        </a:tabLst>
                      </a:pPr>
                      <a:endParaRPr lang="ru-RU" sz="1400" b="0" dirty="0" smtClean="0">
                        <a:effectLst/>
                        <a:latin typeface="Times New Roman" panose="02020603050405020304" pitchFamily="18" charset="0"/>
                        <a:cs typeface="Times New Roman" panose="02020603050405020304" pitchFamily="18" charset="0"/>
                      </a:endParaRPr>
                    </a:p>
                    <a:p>
                      <a:pPr algn="ctr" hangingPunct="0">
                        <a:spcAft>
                          <a:spcPts val="0"/>
                        </a:spcAft>
                        <a:tabLst>
                          <a:tab pos="949960" algn="l"/>
                        </a:tabLst>
                      </a:pPr>
                      <a:r>
                        <a:rPr lang="ru-RU" sz="1400" b="0" dirty="0" smtClean="0">
                          <a:effectLst/>
                          <a:latin typeface="Times New Roman" panose="02020603050405020304" pitchFamily="18" charset="0"/>
                          <a:cs typeface="Times New Roman" panose="02020603050405020304" pitchFamily="18" charset="0"/>
                        </a:rPr>
                        <a:t>с </a:t>
                      </a:r>
                      <a:r>
                        <a:rPr lang="ru-RU" sz="1400" b="0" baseline="0" dirty="0" smtClean="0">
                          <a:effectLst/>
                          <a:latin typeface="Times New Roman" panose="02020603050405020304" pitchFamily="18" charset="0"/>
                          <a:cs typeface="Times New Roman" panose="02020603050405020304" pitchFamily="18" charset="0"/>
                        </a:rPr>
                        <a:t> </a:t>
                      </a:r>
                      <a:r>
                        <a:rPr lang="ru-RU" sz="1400" b="0" dirty="0" smtClean="0">
                          <a:effectLst/>
                          <a:latin typeface="Times New Roman" panose="02020603050405020304" pitchFamily="18" charset="0"/>
                          <a:cs typeface="Times New Roman" panose="02020603050405020304" pitchFamily="18" charset="0"/>
                        </a:rPr>
                        <a:t>30 апреля по</a:t>
                      </a:r>
                      <a:r>
                        <a:rPr lang="ru-RU" sz="1400" b="0" baseline="0" dirty="0" smtClean="0">
                          <a:effectLst/>
                          <a:latin typeface="Times New Roman" panose="02020603050405020304" pitchFamily="18" charset="0"/>
                          <a:cs typeface="Times New Roman" panose="02020603050405020304" pitchFamily="18" charset="0"/>
                        </a:rPr>
                        <a:t> 20 мая</a:t>
                      </a:r>
                    </a:p>
                    <a:p>
                      <a:pPr algn="ctr" hangingPunct="0">
                        <a:spcAft>
                          <a:spcPts val="0"/>
                        </a:spcAft>
                        <a:tabLst>
                          <a:tab pos="949960" algn="l"/>
                        </a:tabLst>
                      </a:pPr>
                      <a:endParaRPr lang="ru-RU" sz="1400" b="0" dirty="0" smtClean="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hangingPunct="0">
                        <a:spcAft>
                          <a:spcPts val="0"/>
                        </a:spcAft>
                        <a:tabLst>
                          <a:tab pos="949960" algn="l"/>
                        </a:tabLst>
                      </a:pPr>
                      <a:endParaRPr lang="ru-RU" sz="14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hangingPunct="0">
                        <a:spcAft>
                          <a:spcPts val="0"/>
                        </a:spcAft>
                        <a:tabLst>
                          <a:tab pos="949960" algn="l"/>
                        </a:tabLst>
                      </a:pPr>
                      <a:r>
                        <a:rPr lang="ru-RU" sz="14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 25 по 30 мая</a:t>
                      </a:r>
                    </a:p>
                    <a:p>
                      <a:pPr algn="ctr" hangingPunct="0">
                        <a:spcAft>
                          <a:spcPts val="0"/>
                        </a:spcAft>
                        <a:tabLst>
                          <a:tab pos="949960" algn="l"/>
                        </a:tabLst>
                      </a:pP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692">
                <a:tc>
                  <a:txBody>
                    <a:bodyPr/>
                    <a:lstStyle/>
                    <a:p>
                      <a:pPr algn="ctr" hangingPunct="0">
                        <a:spcAft>
                          <a:spcPts val="0"/>
                        </a:spcAft>
                        <a:tabLst>
                          <a:tab pos="949960" algn="l"/>
                        </a:tabLst>
                      </a:pPr>
                      <a:r>
                        <a:rPr lang="ru-RU" sz="1400" b="0" dirty="0" smtClean="0">
                          <a:effectLst/>
                          <a:latin typeface="Times New Roman" panose="02020603050405020304" pitchFamily="18" charset="0"/>
                          <a:cs typeface="Times New Roman" panose="02020603050405020304" pitchFamily="18" charset="0"/>
                        </a:rPr>
                        <a:t>с 21 мая по 15 июня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hangingPunct="0">
                        <a:spcAft>
                          <a:spcPts val="0"/>
                        </a:spcAft>
                        <a:tabLst>
                          <a:tab pos="949960" algn="l"/>
                        </a:tabLst>
                      </a:pPr>
                      <a:endParaRPr lang="ru-RU" sz="14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hangingPunct="0">
                        <a:spcAft>
                          <a:spcPts val="0"/>
                        </a:spcAft>
                        <a:tabLst>
                          <a:tab pos="949960" algn="l"/>
                        </a:tabLst>
                      </a:pPr>
                      <a:r>
                        <a:rPr lang="ru-RU" sz="14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 20 по 25 июня</a:t>
                      </a:r>
                    </a:p>
                    <a:p>
                      <a:pPr algn="ctr" hangingPunct="0">
                        <a:spcAft>
                          <a:spcPts val="0"/>
                        </a:spcAft>
                        <a:tabLst>
                          <a:tab pos="949960" algn="l"/>
                        </a:tabLst>
                      </a:pP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3" name="Рисунок 2"/>
          <p:cNvPicPr>
            <a:picLocks noChangeAspect="1"/>
          </p:cNvPicPr>
          <p:nvPr/>
        </p:nvPicPr>
        <p:blipFill>
          <a:blip r:embed="rId2"/>
          <a:stretch>
            <a:fillRect/>
          </a:stretch>
        </p:blipFill>
        <p:spPr>
          <a:xfrm>
            <a:off x="335515" y="300440"/>
            <a:ext cx="1920406" cy="1140051"/>
          </a:xfrm>
          <a:prstGeom prst="rect">
            <a:avLst/>
          </a:prstGeom>
        </p:spPr>
      </p:pic>
    </p:spTree>
    <p:extLst>
      <p:ext uri="{BB962C8B-B14F-4D97-AF65-F5344CB8AC3E}">
        <p14:creationId xmlns:p14="http://schemas.microsoft.com/office/powerpoint/2010/main" val="3023042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https://apf.mail.ru/cgi-bin/readmsg?id=16020817261307921371;0;2&amp;exif=1&amp;full=1&amp;x-email=nmcmosobl%40mail.ru"/>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endParaRPr lang="ru-RU" sz="1535" dirty="0">
              <a:solidFill>
                <a:prstClr val="black"/>
              </a:solidFill>
              <a:latin typeface="Calibri"/>
            </a:endParaRPr>
          </a:p>
        </p:txBody>
      </p:sp>
      <p:sp>
        <p:nvSpPr>
          <p:cNvPr id="7" name="Номер слайда 5">
            <a:extLst>
              <a:ext uri="{FF2B5EF4-FFF2-40B4-BE49-F238E27FC236}">
                <a16:creationId xmlns:a16="http://schemas.microsoft.com/office/drawing/2014/main" xmlns="" id="{FD87CECD-472F-4F6F-BF59-861190AF9585}"/>
              </a:ext>
            </a:extLst>
          </p:cNvPr>
          <p:cNvSpPr txBox="1">
            <a:spLocks/>
          </p:cNvSpPr>
          <p:nvPr/>
        </p:nvSpPr>
        <p:spPr>
          <a:xfrm>
            <a:off x="11840643" y="6526169"/>
            <a:ext cx="332443" cy="27699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FFFFFF"/>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defTabSz="457189">
              <a:defRPr/>
            </a:pPr>
            <a:r>
              <a:rPr lang="ru-RU" dirty="0">
                <a:latin typeface="Times New Roman" panose="02020603050405020304" pitchFamily="18" charset="0"/>
                <a:cs typeface="Times New Roman" panose="02020603050405020304" pitchFamily="18" charset="0"/>
              </a:rPr>
              <a:t>1</a:t>
            </a:r>
          </a:p>
        </p:txBody>
      </p:sp>
      <p:sp>
        <p:nvSpPr>
          <p:cNvPr id="12" name="Прямоугольник 9">
            <a:extLst>
              <a:ext uri="{FF2B5EF4-FFF2-40B4-BE49-F238E27FC236}">
                <a16:creationId xmlns:a16="http://schemas.microsoft.com/office/drawing/2014/main" xmlns="" id="{7E3A6A68-92B8-47FB-A8B4-2E287B9E0318}"/>
              </a:ext>
            </a:extLst>
          </p:cNvPr>
          <p:cNvSpPr txBox="1"/>
          <p:nvPr/>
        </p:nvSpPr>
        <p:spPr>
          <a:xfrm>
            <a:off x="3816280" y="715051"/>
            <a:ext cx="5375382" cy="4616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371521">
              <a:defRPr sz="2200">
                <a:solidFill>
                  <a:srgbClr val="4B5050"/>
                </a:solidFill>
                <a:latin typeface="Montserrat Bold"/>
                <a:ea typeface="Montserrat Bold"/>
                <a:cs typeface="Montserrat Bold"/>
                <a:sym typeface="Montserrat Bold"/>
              </a:defRPr>
            </a:lvl1pPr>
          </a:lstStyle>
          <a:p>
            <a:pPr algn="ctr" defTabSz="371512">
              <a:defRPr/>
            </a:pP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16" name="Квадрат">
            <a:extLst>
              <a:ext uri="{FF2B5EF4-FFF2-40B4-BE49-F238E27FC236}">
                <a16:creationId xmlns:a16="http://schemas.microsoft.com/office/drawing/2014/main" xmlns="" id="{624E8AA4-D77A-4531-A12C-762ADA4493A6}"/>
              </a:ext>
            </a:extLst>
          </p:cNvPr>
          <p:cNvSpPr/>
          <p:nvPr/>
        </p:nvSpPr>
        <p:spPr>
          <a:xfrm>
            <a:off x="11812873" y="6478873"/>
            <a:ext cx="379127" cy="379127"/>
          </a:xfrm>
          <a:prstGeom prst="rect">
            <a:avLst/>
          </a:prstGeom>
          <a:solidFill>
            <a:srgbClr val="B9CDE5"/>
          </a:solidFill>
          <a:ln w="12700">
            <a:miter lim="400000"/>
          </a:ln>
        </p:spPr>
        <p:txBody>
          <a:bodyPr lIns="45719" rIns="45719" anchor="ctr"/>
          <a:lstStyle/>
          <a:p>
            <a:pPr defTabSz="389360" hangingPunct="0">
              <a:defRPr sz="1500"/>
            </a:pPr>
            <a:endParaRPr sz="1500" kern="0" dirty="0">
              <a:solidFill>
                <a:srgbClr val="000000"/>
              </a:solidFill>
              <a:cs typeface="Calibri"/>
              <a:sym typeface="Calibri"/>
            </a:endParaRPr>
          </a:p>
        </p:txBody>
      </p:sp>
      <p:sp>
        <p:nvSpPr>
          <p:cNvPr id="17" name="Номер слайда 5">
            <a:extLst>
              <a:ext uri="{FF2B5EF4-FFF2-40B4-BE49-F238E27FC236}">
                <a16:creationId xmlns:a16="http://schemas.microsoft.com/office/drawing/2014/main" xmlns="" id="{C9DC9FF7-CA88-4178-A77E-F3A7BB5C3EDA}"/>
              </a:ext>
            </a:extLst>
          </p:cNvPr>
          <p:cNvSpPr txBox="1">
            <a:spLocks/>
          </p:cNvSpPr>
          <p:nvPr/>
        </p:nvSpPr>
        <p:spPr>
          <a:xfrm>
            <a:off x="11859558" y="6563440"/>
            <a:ext cx="332442" cy="26425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FFFFFF"/>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marL="0" marR="0" lvl="0" indent="0" algn="ctr" defTabSz="457200" rtl="0" eaLnBrk="1" fontAlgn="auto" latinLnBrk="0" hangingPunct="0">
              <a:lnSpc>
                <a:spcPct val="100000"/>
              </a:lnSpc>
              <a:spcBef>
                <a:spcPts val="0"/>
              </a:spcBef>
              <a:spcAft>
                <a:spcPts val="0"/>
              </a:spcAft>
              <a:buClrTx/>
              <a:buSzTx/>
              <a:buFontTx/>
              <a:buNone/>
              <a:tabLst/>
              <a:defRPr/>
            </a:pPr>
            <a:fld id="{86CB4B4D-7CA3-9044-876B-883B54F8677D}" type="slidenum">
              <a:rPr kumimoji="0" lang="ru-RU" sz="1200" b="1" i="0" u="none" strike="noStrike" kern="0" cap="none" spc="0" normalizeH="0" baseline="0" noProof="0" smtClean="0">
                <a:ln>
                  <a:noFill/>
                </a:ln>
                <a:solidFill>
                  <a:srgbClr val="FFFFFF"/>
                </a:solidFill>
                <a:effectLst/>
                <a:uLnTx/>
                <a:uFillTx/>
                <a:latin typeface="Arial"/>
                <a:cs typeface="Arial"/>
                <a:sym typeface="Arial"/>
              </a:rPr>
              <a:pPr marL="0" marR="0" lvl="0" indent="0" algn="ctr" defTabSz="457200" rtl="0" eaLnBrk="1" fontAlgn="auto" latinLnBrk="0" hangingPunct="0">
                <a:lnSpc>
                  <a:spcPct val="100000"/>
                </a:lnSpc>
                <a:spcBef>
                  <a:spcPts val="0"/>
                </a:spcBef>
                <a:spcAft>
                  <a:spcPts val="0"/>
                </a:spcAft>
                <a:buClrTx/>
                <a:buSzTx/>
                <a:buFontTx/>
                <a:buNone/>
                <a:tabLst/>
                <a:defRPr/>
              </a:pPr>
              <a:t>11</a:t>
            </a:fld>
            <a:endParaRPr kumimoji="0" lang="ru-RU" sz="1200" b="1" i="0" u="none" strike="noStrike" kern="0" cap="none" spc="0" normalizeH="0" baseline="0" noProof="0" dirty="0">
              <a:ln>
                <a:noFill/>
              </a:ln>
              <a:solidFill>
                <a:srgbClr val="FFFFFF"/>
              </a:solidFill>
              <a:effectLst/>
              <a:uLnTx/>
              <a:uFillTx/>
              <a:latin typeface="Arial"/>
              <a:cs typeface="Arial"/>
              <a:sym typeface="Arial"/>
            </a:endParaRPr>
          </a:p>
        </p:txBody>
      </p:sp>
      <p:pic>
        <p:nvPicPr>
          <p:cNvPr id="6" name="Рисунок 5"/>
          <p:cNvPicPr>
            <a:picLocks noChangeAspect="1"/>
          </p:cNvPicPr>
          <p:nvPr/>
        </p:nvPicPr>
        <p:blipFill>
          <a:blip r:embed="rId2"/>
          <a:stretch>
            <a:fillRect/>
          </a:stretch>
        </p:blipFill>
        <p:spPr>
          <a:xfrm>
            <a:off x="442245" y="289563"/>
            <a:ext cx="1920406" cy="1140051"/>
          </a:xfrm>
          <a:prstGeom prst="rect">
            <a:avLst/>
          </a:prstGeom>
        </p:spPr>
      </p:pic>
      <p:sp>
        <p:nvSpPr>
          <p:cNvPr id="3" name="Заголовок 2"/>
          <p:cNvSpPr>
            <a:spLocks noGrp="1"/>
          </p:cNvSpPr>
          <p:nvPr>
            <p:ph type="title"/>
          </p:nvPr>
        </p:nvSpPr>
        <p:spPr>
          <a:xfrm>
            <a:off x="1295983" y="2495087"/>
            <a:ext cx="10515600" cy="935672"/>
          </a:xfrm>
        </p:spPr>
        <p:txBody>
          <a:bodyPr>
            <a:normAutofit fontScale="90000"/>
          </a:bodyPr>
          <a:lstStyle/>
          <a:p>
            <a:pPr algn="ctr"/>
            <a:r>
              <a:rPr lang="ru-RU" sz="2000" b="1" dirty="0" smtClean="0">
                <a:solidFill>
                  <a:schemeClr val="accent1">
                    <a:lumMod val="50000"/>
                  </a:schemeClr>
                </a:solidFill>
                <a:latin typeface="+mn-lt"/>
                <a:cs typeface="Times New Roman" panose="02020603050405020304" pitchFamily="18" charset="0"/>
              </a:rPr>
              <a:t>Обратите внимание. При необходимости нужно проработать.</a:t>
            </a:r>
            <a:br>
              <a:rPr lang="ru-RU" sz="2000" b="1" dirty="0" smtClean="0">
                <a:solidFill>
                  <a:schemeClr val="accent1">
                    <a:lumMod val="50000"/>
                  </a:schemeClr>
                </a:solidFill>
                <a:latin typeface="+mn-lt"/>
                <a:cs typeface="Times New Roman" panose="02020603050405020304" pitchFamily="18" charset="0"/>
              </a:rPr>
            </a:br>
            <a:r>
              <a:rPr lang="ru-RU" sz="2000" b="1" dirty="0">
                <a:solidFill>
                  <a:schemeClr val="accent1">
                    <a:lumMod val="50000"/>
                  </a:schemeClr>
                </a:solidFill>
                <a:latin typeface="+mn-lt"/>
                <a:cs typeface="Times New Roman" panose="02020603050405020304" pitchFamily="18" charset="0"/>
              </a:rPr>
              <a:t/>
            </a:r>
            <a:br>
              <a:rPr lang="ru-RU" sz="2000" b="1" dirty="0">
                <a:solidFill>
                  <a:schemeClr val="accent1">
                    <a:lumMod val="50000"/>
                  </a:schemeClr>
                </a:solidFill>
                <a:latin typeface="+mn-lt"/>
                <a:cs typeface="Times New Roman" panose="02020603050405020304" pitchFamily="18" charset="0"/>
              </a:rPr>
            </a:br>
            <a:r>
              <a:rPr lang="ru-RU" sz="2000" b="1" dirty="0" smtClean="0">
                <a:solidFill>
                  <a:schemeClr val="accent1">
                    <a:lumMod val="50000"/>
                  </a:schemeClr>
                </a:solidFill>
                <a:latin typeface="+mn-lt"/>
                <a:cs typeface="Times New Roman" panose="02020603050405020304" pitchFamily="18" charset="0"/>
              </a:rPr>
              <a:t>1. Данные детей. По результатам выгрузок на предпрофессиональных программах обучаются дети 2021, 2022 года рождения.</a:t>
            </a:r>
            <a:br>
              <a:rPr lang="ru-RU" sz="2000" b="1" dirty="0" smtClean="0">
                <a:solidFill>
                  <a:schemeClr val="accent1">
                    <a:lumMod val="50000"/>
                  </a:schemeClr>
                </a:solidFill>
                <a:latin typeface="+mn-lt"/>
                <a:cs typeface="Times New Roman" panose="02020603050405020304" pitchFamily="18" charset="0"/>
              </a:rPr>
            </a:br>
            <a:r>
              <a:rPr lang="ru-RU" sz="2000" b="1" dirty="0">
                <a:solidFill>
                  <a:schemeClr val="accent1">
                    <a:lumMod val="50000"/>
                  </a:schemeClr>
                </a:solidFill>
                <a:latin typeface="+mn-lt"/>
                <a:cs typeface="Times New Roman" panose="02020603050405020304" pitchFamily="18" charset="0"/>
              </a:rPr>
              <a:t/>
            </a:r>
            <a:br>
              <a:rPr lang="ru-RU" sz="2000" b="1" dirty="0">
                <a:solidFill>
                  <a:schemeClr val="accent1">
                    <a:lumMod val="50000"/>
                  </a:schemeClr>
                </a:solidFill>
                <a:latin typeface="+mn-lt"/>
                <a:cs typeface="Times New Roman" panose="02020603050405020304" pitchFamily="18" charset="0"/>
              </a:rPr>
            </a:br>
            <a:r>
              <a:rPr lang="ru-RU" sz="2000" b="1" dirty="0" smtClean="0">
                <a:solidFill>
                  <a:schemeClr val="accent1">
                    <a:lumMod val="50000"/>
                  </a:schemeClr>
                </a:solidFill>
                <a:latin typeface="+mn-lt"/>
                <a:cs typeface="Times New Roman" panose="02020603050405020304" pitchFamily="18" charset="0"/>
              </a:rPr>
              <a:t>2. Программы для взрослых старше 18 лет. Взрослые люди НЕ заносятся в Навигатор.</a:t>
            </a:r>
            <a:br>
              <a:rPr lang="ru-RU" sz="2000" b="1" dirty="0" smtClean="0">
                <a:solidFill>
                  <a:schemeClr val="accent1">
                    <a:lumMod val="50000"/>
                  </a:schemeClr>
                </a:solidFill>
                <a:latin typeface="+mn-lt"/>
                <a:cs typeface="Times New Roman" panose="02020603050405020304" pitchFamily="18" charset="0"/>
              </a:rPr>
            </a:br>
            <a:r>
              <a:rPr lang="ru-RU" sz="2000" b="1" dirty="0">
                <a:solidFill>
                  <a:schemeClr val="accent1">
                    <a:lumMod val="50000"/>
                  </a:schemeClr>
                </a:solidFill>
                <a:latin typeface="+mn-lt"/>
                <a:cs typeface="Times New Roman" panose="02020603050405020304" pitchFamily="18" charset="0"/>
              </a:rPr>
              <a:t/>
            </a:r>
            <a:br>
              <a:rPr lang="ru-RU" sz="2000" b="1" dirty="0">
                <a:solidFill>
                  <a:schemeClr val="accent1">
                    <a:lumMod val="50000"/>
                  </a:schemeClr>
                </a:solidFill>
                <a:latin typeface="+mn-lt"/>
                <a:cs typeface="Times New Roman" panose="02020603050405020304" pitchFamily="18" charset="0"/>
              </a:rPr>
            </a:br>
            <a:r>
              <a:rPr lang="ru-RU" sz="2000" b="1" dirty="0" smtClean="0">
                <a:solidFill>
                  <a:schemeClr val="accent1">
                    <a:lumMod val="50000"/>
                  </a:schemeClr>
                </a:solidFill>
                <a:latin typeface="+mn-lt"/>
                <a:cs typeface="Times New Roman" panose="02020603050405020304" pitchFamily="18" charset="0"/>
              </a:rPr>
              <a:t>3. Своевременно отчислять детей, окончивших образовательные программы.</a:t>
            </a:r>
            <a:br>
              <a:rPr lang="ru-RU" sz="2000" b="1" dirty="0" smtClean="0">
                <a:solidFill>
                  <a:schemeClr val="accent1">
                    <a:lumMod val="50000"/>
                  </a:schemeClr>
                </a:solidFill>
                <a:latin typeface="+mn-lt"/>
                <a:cs typeface="Times New Roman" panose="02020603050405020304" pitchFamily="18" charset="0"/>
              </a:rPr>
            </a:br>
            <a:r>
              <a:rPr lang="ru-RU" sz="2000" b="1" dirty="0">
                <a:solidFill>
                  <a:schemeClr val="accent1">
                    <a:lumMod val="50000"/>
                  </a:schemeClr>
                </a:solidFill>
                <a:latin typeface="+mn-lt"/>
                <a:cs typeface="Times New Roman" panose="02020603050405020304" pitchFamily="18" charset="0"/>
              </a:rPr>
              <a:t/>
            </a:r>
            <a:br>
              <a:rPr lang="ru-RU" sz="2000" b="1" dirty="0">
                <a:solidFill>
                  <a:schemeClr val="accent1">
                    <a:lumMod val="50000"/>
                  </a:schemeClr>
                </a:solidFill>
                <a:latin typeface="+mn-lt"/>
                <a:cs typeface="Times New Roman" panose="02020603050405020304" pitchFamily="18" charset="0"/>
              </a:rPr>
            </a:br>
            <a:r>
              <a:rPr lang="ru-RU" sz="2000" b="1" dirty="0" smtClean="0">
                <a:solidFill>
                  <a:schemeClr val="accent1">
                    <a:lumMod val="50000"/>
                  </a:schemeClr>
                </a:solidFill>
                <a:latin typeface="+mn-lt"/>
                <a:cs typeface="Times New Roman" panose="02020603050405020304" pitchFamily="18" charset="0"/>
              </a:rPr>
              <a:t>4. Своевременно переводить детей в следующие классы. В выгрузках было большое количество не переведённых детей с прошлого учебного года, а также предыдущих лет. ( а также с 2025-2026 год).</a:t>
            </a:r>
            <a:br>
              <a:rPr lang="ru-RU" sz="2000" b="1" dirty="0" smtClean="0">
                <a:solidFill>
                  <a:schemeClr val="accent1">
                    <a:lumMod val="50000"/>
                  </a:schemeClr>
                </a:solidFill>
                <a:latin typeface="+mn-lt"/>
                <a:cs typeface="Times New Roman" panose="02020603050405020304" pitchFamily="18" charset="0"/>
              </a:rPr>
            </a:br>
            <a:r>
              <a:rPr lang="ru-RU" sz="2000" b="1" dirty="0">
                <a:solidFill>
                  <a:schemeClr val="accent1">
                    <a:lumMod val="50000"/>
                  </a:schemeClr>
                </a:solidFill>
                <a:latin typeface="+mn-lt"/>
                <a:cs typeface="Times New Roman" panose="02020603050405020304" pitchFamily="18" charset="0"/>
              </a:rPr>
              <a:t/>
            </a:r>
            <a:br>
              <a:rPr lang="ru-RU" sz="2000" b="1" dirty="0">
                <a:solidFill>
                  <a:schemeClr val="accent1">
                    <a:lumMod val="50000"/>
                  </a:schemeClr>
                </a:solidFill>
                <a:latin typeface="+mn-lt"/>
                <a:cs typeface="Times New Roman" panose="02020603050405020304" pitchFamily="18" charset="0"/>
              </a:rPr>
            </a:br>
            <a:r>
              <a:rPr lang="ru-RU" sz="2000" b="1" dirty="0" smtClean="0">
                <a:solidFill>
                  <a:schemeClr val="accent1">
                    <a:lumMod val="50000"/>
                  </a:schemeClr>
                </a:solidFill>
                <a:latin typeface="+mn-lt"/>
                <a:cs typeface="Times New Roman" panose="02020603050405020304" pitchFamily="18" charset="0"/>
              </a:rPr>
              <a:t>5. ДШИ могут по себе тоже делать выгрузки, чтобы проверить контингент и т.д.</a:t>
            </a:r>
            <a:br>
              <a:rPr lang="ru-RU" sz="2000" b="1" dirty="0" smtClean="0">
                <a:solidFill>
                  <a:schemeClr val="accent1">
                    <a:lumMod val="50000"/>
                  </a:schemeClr>
                </a:solidFill>
                <a:latin typeface="+mn-lt"/>
                <a:cs typeface="Times New Roman" panose="02020603050405020304" pitchFamily="18" charset="0"/>
              </a:rPr>
            </a:br>
            <a:r>
              <a:rPr lang="ru-RU" sz="2000" b="1" dirty="0">
                <a:solidFill>
                  <a:schemeClr val="accent1">
                    <a:lumMod val="50000"/>
                  </a:schemeClr>
                </a:solidFill>
                <a:latin typeface="+mn-lt"/>
                <a:cs typeface="Times New Roman" panose="02020603050405020304" pitchFamily="18" charset="0"/>
              </a:rPr>
              <a:t/>
            </a:r>
            <a:br>
              <a:rPr lang="ru-RU" sz="2000" b="1" dirty="0">
                <a:solidFill>
                  <a:schemeClr val="accent1">
                    <a:lumMod val="50000"/>
                  </a:schemeClr>
                </a:solidFill>
                <a:latin typeface="+mn-lt"/>
                <a:cs typeface="Times New Roman" panose="02020603050405020304" pitchFamily="18" charset="0"/>
              </a:rPr>
            </a:br>
            <a:endParaRPr lang="ru-RU" sz="2000" b="1" dirty="0">
              <a:solidFill>
                <a:schemeClr val="accent1">
                  <a:lumMod val="50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3775500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https://apf.mail.ru/cgi-bin/readmsg?id=16020817261307921371;0;2&amp;exif=1&amp;full=1&amp;x-email=nmcmosobl%40mail.ru"/>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endParaRPr lang="ru-RU" sz="1535" dirty="0">
              <a:solidFill>
                <a:prstClr val="black"/>
              </a:solidFill>
              <a:latin typeface="Calibri"/>
            </a:endParaRPr>
          </a:p>
        </p:txBody>
      </p:sp>
      <p:sp>
        <p:nvSpPr>
          <p:cNvPr id="7" name="Номер слайда 5">
            <a:extLst>
              <a:ext uri="{FF2B5EF4-FFF2-40B4-BE49-F238E27FC236}">
                <a16:creationId xmlns:a16="http://schemas.microsoft.com/office/drawing/2014/main" xmlns="" id="{FD87CECD-472F-4F6F-BF59-861190AF9585}"/>
              </a:ext>
            </a:extLst>
          </p:cNvPr>
          <p:cNvSpPr txBox="1">
            <a:spLocks/>
          </p:cNvSpPr>
          <p:nvPr/>
        </p:nvSpPr>
        <p:spPr>
          <a:xfrm>
            <a:off x="11840643" y="6526169"/>
            <a:ext cx="332443" cy="27699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FFFFFF"/>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defTabSz="457189">
              <a:defRPr/>
            </a:pPr>
            <a:r>
              <a:rPr lang="ru-RU" dirty="0">
                <a:latin typeface="Times New Roman" panose="02020603050405020304" pitchFamily="18" charset="0"/>
                <a:cs typeface="Times New Roman" panose="02020603050405020304" pitchFamily="18" charset="0"/>
              </a:rPr>
              <a:t>1</a:t>
            </a:r>
          </a:p>
        </p:txBody>
      </p:sp>
      <p:sp>
        <p:nvSpPr>
          <p:cNvPr id="12" name="Прямоугольник 9">
            <a:extLst>
              <a:ext uri="{FF2B5EF4-FFF2-40B4-BE49-F238E27FC236}">
                <a16:creationId xmlns:a16="http://schemas.microsoft.com/office/drawing/2014/main" xmlns="" id="{7E3A6A68-92B8-47FB-A8B4-2E287B9E0318}"/>
              </a:ext>
            </a:extLst>
          </p:cNvPr>
          <p:cNvSpPr txBox="1"/>
          <p:nvPr/>
        </p:nvSpPr>
        <p:spPr>
          <a:xfrm>
            <a:off x="3816280" y="715051"/>
            <a:ext cx="5375382" cy="4616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371521">
              <a:defRPr sz="2200">
                <a:solidFill>
                  <a:srgbClr val="4B5050"/>
                </a:solidFill>
                <a:latin typeface="Montserrat Bold"/>
                <a:ea typeface="Montserrat Bold"/>
                <a:cs typeface="Montserrat Bold"/>
                <a:sym typeface="Montserrat Bold"/>
              </a:defRPr>
            </a:lvl1pPr>
          </a:lstStyle>
          <a:p>
            <a:pPr algn="ctr" defTabSz="371512">
              <a:defRPr/>
            </a:pP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16" name="Квадрат">
            <a:extLst>
              <a:ext uri="{FF2B5EF4-FFF2-40B4-BE49-F238E27FC236}">
                <a16:creationId xmlns:a16="http://schemas.microsoft.com/office/drawing/2014/main" xmlns="" id="{624E8AA4-D77A-4531-A12C-762ADA4493A6}"/>
              </a:ext>
            </a:extLst>
          </p:cNvPr>
          <p:cNvSpPr/>
          <p:nvPr/>
        </p:nvSpPr>
        <p:spPr>
          <a:xfrm>
            <a:off x="11812873" y="6478873"/>
            <a:ext cx="379127" cy="379127"/>
          </a:xfrm>
          <a:prstGeom prst="rect">
            <a:avLst/>
          </a:prstGeom>
          <a:solidFill>
            <a:srgbClr val="B9CDE5"/>
          </a:solidFill>
          <a:ln w="12700">
            <a:miter lim="400000"/>
          </a:ln>
        </p:spPr>
        <p:txBody>
          <a:bodyPr lIns="45719" rIns="45719" anchor="ctr"/>
          <a:lstStyle/>
          <a:p>
            <a:pPr defTabSz="389360" hangingPunct="0">
              <a:defRPr sz="1500"/>
            </a:pPr>
            <a:endParaRPr sz="1500" kern="0" dirty="0">
              <a:solidFill>
                <a:srgbClr val="000000"/>
              </a:solidFill>
              <a:cs typeface="Calibri"/>
              <a:sym typeface="Calibri"/>
            </a:endParaRPr>
          </a:p>
        </p:txBody>
      </p:sp>
      <p:sp>
        <p:nvSpPr>
          <p:cNvPr id="17" name="Номер слайда 5">
            <a:extLst>
              <a:ext uri="{FF2B5EF4-FFF2-40B4-BE49-F238E27FC236}">
                <a16:creationId xmlns:a16="http://schemas.microsoft.com/office/drawing/2014/main" xmlns="" id="{C9DC9FF7-CA88-4178-A77E-F3A7BB5C3EDA}"/>
              </a:ext>
            </a:extLst>
          </p:cNvPr>
          <p:cNvSpPr txBox="1">
            <a:spLocks/>
          </p:cNvSpPr>
          <p:nvPr/>
        </p:nvSpPr>
        <p:spPr>
          <a:xfrm>
            <a:off x="11859558" y="6563440"/>
            <a:ext cx="332442" cy="26425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FFFFFF"/>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marL="0" marR="0" lvl="0" indent="0" algn="ctr" defTabSz="457200" rtl="0" eaLnBrk="1" fontAlgn="auto" latinLnBrk="0" hangingPunct="0">
              <a:lnSpc>
                <a:spcPct val="100000"/>
              </a:lnSpc>
              <a:spcBef>
                <a:spcPts val="0"/>
              </a:spcBef>
              <a:spcAft>
                <a:spcPts val="0"/>
              </a:spcAft>
              <a:buClrTx/>
              <a:buSzTx/>
              <a:buFontTx/>
              <a:buNone/>
              <a:tabLst/>
              <a:defRPr/>
            </a:pPr>
            <a:fld id="{86CB4B4D-7CA3-9044-876B-883B54F8677D}" type="slidenum">
              <a:rPr kumimoji="0" lang="ru-RU" sz="1200" b="1" i="0" u="none" strike="noStrike" kern="0" cap="none" spc="0" normalizeH="0" baseline="0" noProof="0" smtClean="0">
                <a:ln>
                  <a:noFill/>
                </a:ln>
                <a:solidFill>
                  <a:srgbClr val="FFFFFF"/>
                </a:solidFill>
                <a:effectLst/>
                <a:uLnTx/>
                <a:uFillTx/>
                <a:latin typeface="Arial"/>
                <a:cs typeface="Arial"/>
                <a:sym typeface="Arial"/>
              </a:rPr>
              <a:pPr marL="0" marR="0" lvl="0" indent="0" algn="ctr" defTabSz="457200" rtl="0" eaLnBrk="1" fontAlgn="auto" latinLnBrk="0" hangingPunct="0">
                <a:lnSpc>
                  <a:spcPct val="100000"/>
                </a:lnSpc>
                <a:spcBef>
                  <a:spcPts val="0"/>
                </a:spcBef>
                <a:spcAft>
                  <a:spcPts val="0"/>
                </a:spcAft>
                <a:buClrTx/>
                <a:buSzTx/>
                <a:buFontTx/>
                <a:buNone/>
                <a:tabLst/>
                <a:defRPr/>
              </a:pPr>
              <a:t>12</a:t>
            </a:fld>
            <a:endParaRPr kumimoji="0" lang="ru-RU" sz="1200" b="1" i="0" u="none" strike="noStrike" kern="0" cap="none" spc="0" normalizeH="0" baseline="0" noProof="0" dirty="0">
              <a:ln>
                <a:noFill/>
              </a:ln>
              <a:solidFill>
                <a:srgbClr val="FFFFFF"/>
              </a:solidFill>
              <a:effectLst/>
              <a:uLnTx/>
              <a:uFillTx/>
              <a:latin typeface="Arial"/>
              <a:cs typeface="Arial"/>
              <a:sym typeface="Arial"/>
            </a:endParaRPr>
          </a:p>
        </p:txBody>
      </p:sp>
      <p:pic>
        <p:nvPicPr>
          <p:cNvPr id="6" name="Рисунок 5"/>
          <p:cNvPicPr>
            <a:picLocks noChangeAspect="1"/>
          </p:cNvPicPr>
          <p:nvPr/>
        </p:nvPicPr>
        <p:blipFill>
          <a:blip r:embed="rId2"/>
          <a:stretch>
            <a:fillRect/>
          </a:stretch>
        </p:blipFill>
        <p:spPr>
          <a:xfrm>
            <a:off x="442245" y="289563"/>
            <a:ext cx="1920406" cy="1140051"/>
          </a:xfrm>
          <a:prstGeom prst="rect">
            <a:avLst/>
          </a:prstGeom>
        </p:spPr>
      </p:pic>
      <p:sp>
        <p:nvSpPr>
          <p:cNvPr id="3" name="Заголовок 2"/>
          <p:cNvSpPr>
            <a:spLocks noGrp="1"/>
          </p:cNvSpPr>
          <p:nvPr>
            <p:ph type="title"/>
          </p:nvPr>
        </p:nvSpPr>
        <p:spPr>
          <a:xfrm>
            <a:off x="2365826" y="917010"/>
            <a:ext cx="10515600" cy="935672"/>
          </a:xfrm>
        </p:spPr>
        <p:txBody>
          <a:bodyPr>
            <a:normAutofit/>
          </a:bodyPr>
          <a:lstStyle/>
          <a:p>
            <a:r>
              <a:rPr lang="ru-RU" sz="2000" b="1" dirty="0" smtClean="0">
                <a:solidFill>
                  <a:schemeClr val="accent1">
                    <a:lumMod val="50000"/>
                  </a:schemeClr>
                </a:solidFill>
                <a:latin typeface="+mn-lt"/>
                <a:cs typeface="Times New Roman" panose="02020603050405020304" pitchFamily="18" charset="0"/>
              </a:rPr>
              <a:t>Научно-методический центр ГАПОУ МО «МГКИ»</a:t>
            </a:r>
            <a:endParaRPr lang="ru-RU" sz="2000" b="1" dirty="0">
              <a:solidFill>
                <a:schemeClr val="accent1">
                  <a:lumMod val="50000"/>
                </a:schemeClr>
              </a:solidFill>
              <a:latin typeface="+mn-lt"/>
              <a:cs typeface="Times New Roman" panose="02020603050405020304" pitchFamily="18" charset="0"/>
            </a:endParaRPr>
          </a:p>
        </p:txBody>
      </p:sp>
      <p:sp>
        <p:nvSpPr>
          <p:cNvPr id="10" name="Заголовок 2"/>
          <p:cNvSpPr txBox="1">
            <a:spLocks/>
          </p:cNvSpPr>
          <p:nvPr/>
        </p:nvSpPr>
        <p:spPr>
          <a:xfrm>
            <a:off x="2365826" y="2181500"/>
            <a:ext cx="2592750" cy="935672"/>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2000" b="1" dirty="0">
              <a:solidFill>
                <a:schemeClr val="accent1">
                  <a:lumMod val="50000"/>
                </a:schemeClr>
              </a:solidFill>
              <a:latin typeface="+mn-lt"/>
              <a:cs typeface="Times New Roman" panose="02020603050405020304" pitchFamily="18" charset="0"/>
            </a:endParaRPr>
          </a:p>
          <a:p>
            <a:pPr fontAlgn="t"/>
            <a:r>
              <a:rPr lang="ru-RU" sz="2000" b="1" dirty="0" smtClean="0"/>
              <a:t>Телефон</a:t>
            </a:r>
          </a:p>
          <a:p>
            <a:pPr fontAlgn="t"/>
            <a:endParaRPr lang="ru-RU" sz="2000" b="1" dirty="0"/>
          </a:p>
          <a:p>
            <a:pPr fontAlgn="t"/>
            <a:r>
              <a:rPr lang="ru-RU" sz="2000" dirty="0"/>
              <a:t>+7 495 274 06 50</a:t>
            </a:r>
          </a:p>
          <a:p>
            <a:pPr fontAlgn="t"/>
            <a:endParaRPr lang="ru-RU" sz="2000" dirty="0"/>
          </a:p>
          <a:p>
            <a:endParaRPr lang="ru-RU" sz="2000" b="1" dirty="0">
              <a:solidFill>
                <a:schemeClr val="accent1">
                  <a:lumMod val="50000"/>
                </a:schemeClr>
              </a:solidFill>
              <a:latin typeface="+mn-lt"/>
              <a:cs typeface="Times New Roman" panose="02020603050405020304" pitchFamily="18" charset="0"/>
            </a:endParaRPr>
          </a:p>
        </p:txBody>
      </p:sp>
      <p:sp>
        <p:nvSpPr>
          <p:cNvPr id="11" name="Заголовок 2"/>
          <p:cNvSpPr txBox="1">
            <a:spLocks/>
          </p:cNvSpPr>
          <p:nvPr/>
        </p:nvSpPr>
        <p:spPr>
          <a:xfrm>
            <a:off x="2362651" y="3541826"/>
            <a:ext cx="10515600" cy="935672"/>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t"/>
            <a:r>
              <a:rPr lang="ru-RU" sz="2000" b="1" dirty="0" smtClean="0"/>
              <a:t>Электронная почта</a:t>
            </a:r>
          </a:p>
          <a:p>
            <a:pPr fontAlgn="t"/>
            <a:endParaRPr lang="ru-RU" sz="2000" b="1" dirty="0"/>
          </a:p>
          <a:p>
            <a:pPr fontAlgn="t"/>
            <a:r>
              <a:rPr lang="en-US" sz="2000" b="1" u="sng" dirty="0" smtClean="0">
                <a:hlinkClick r:id="rId3"/>
              </a:rPr>
              <a:t>nmcmosobl@mail.ru</a:t>
            </a:r>
            <a:endParaRPr lang="ru-RU" sz="2000" b="1" u="sng" dirty="0" smtClean="0"/>
          </a:p>
          <a:p>
            <a:pPr fontAlgn="t"/>
            <a:endParaRPr lang="en-US" sz="2000" dirty="0"/>
          </a:p>
          <a:p>
            <a:pPr fontAlgn="t"/>
            <a:r>
              <a:rPr lang="en-US" sz="2000" b="1" u="sng" dirty="0">
                <a:hlinkClick r:id="rId4"/>
              </a:rPr>
              <a:t>mk_nmc@mosreg.ru</a:t>
            </a:r>
            <a:r>
              <a:rPr lang="en-US" sz="2000" b="1" dirty="0"/>
              <a:t> </a:t>
            </a:r>
            <a:endParaRPr lang="en-US" sz="2000" dirty="0"/>
          </a:p>
          <a:p>
            <a:endParaRPr lang="ru-RU" sz="2000" b="1" dirty="0">
              <a:solidFill>
                <a:schemeClr val="accent1">
                  <a:lumMod val="50000"/>
                </a:schemeClr>
              </a:solidFill>
              <a:latin typeface="+mn-lt"/>
              <a:cs typeface="Times New Roman" panose="02020603050405020304" pitchFamily="18" charset="0"/>
            </a:endParaRPr>
          </a:p>
        </p:txBody>
      </p:sp>
      <p:sp>
        <p:nvSpPr>
          <p:cNvPr id="13" name="Заголовок 2"/>
          <p:cNvSpPr txBox="1">
            <a:spLocks/>
          </p:cNvSpPr>
          <p:nvPr/>
        </p:nvSpPr>
        <p:spPr>
          <a:xfrm>
            <a:off x="6324076" y="2125744"/>
            <a:ext cx="2592750" cy="935672"/>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2000" b="1" dirty="0">
              <a:solidFill>
                <a:schemeClr val="accent1">
                  <a:lumMod val="50000"/>
                </a:schemeClr>
              </a:solidFill>
              <a:latin typeface="+mn-lt"/>
              <a:cs typeface="Times New Roman" panose="02020603050405020304" pitchFamily="18" charset="0"/>
            </a:endParaRPr>
          </a:p>
          <a:p>
            <a:pPr fontAlgn="t"/>
            <a:r>
              <a:rPr lang="ru-RU" sz="2000" b="1" dirty="0" smtClean="0"/>
              <a:t>Сайт</a:t>
            </a:r>
          </a:p>
          <a:p>
            <a:pPr fontAlgn="t"/>
            <a:endParaRPr lang="ru-RU" sz="2000" b="1" dirty="0"/>
          </a:p>
          <a:p>
            <a:pPr fontAlgn="t"/>
            <a:r>
              <a:rPr lang="en-US" sz="2000" dirty="0">
                <a:hlinkClick r:id="rId5"/>
              </a:rPr>
              <a:t>http://</a:t>
            </a:r>
            <a:r>
              <a:rPr lang="en-US" sz="2000" dirty="0" smtClean="0">
                <a:hlinkClick r:id="rId5"/>
              </a:rPr>
              <a:t>nmcmosobl.ru</a:t>
            </a:r>
            <a:endParaRPr lang="ru-RU" sz="2000" dirty="0"/>
          </a:p>
          <a:p>
            <a:endParaRPr lang="ru-RU" sz="2000" b="1" dirty="0">
              <a:solidFill>
                <a:schemeClr val="accent1">
                  <a:lumMod val="50000"/>
                </a:schemeClr>
              </a:solidFill>
              <a:latin typeface="+mn-lt"/>
              <a:cs typeface="Times New Roman" panose="02020603050405020304" pitchFamily="18" charset="0"/>
            </a:endParaRPr>
          </a:p>
        </p:txBody>
      </p:sp>
      <p:pic>
        <p:nvPicPr>
          <p:cNvPr id="2" name="Рисунок 1"/>
          <p:cNvPicPr>
            <a:picLocks noChangeAspect="1"/>
          </p:cNvPicPr>
          <p:nvPr/>
        </p:nvPicPr>
        <p:blipFill>
          <a:blip r:embed="rId6"/>
          <a:stretch>
            <a:fillRect/>
          </a:stretch>
        </p:blipFill>
        <p:spPr>
          <a:xfrm>
            <a:off x="6420720" y="3061416"/>
            <a:ext cx="3403958" cy="3180235"/>
          </a:xfrm>
          <a:prstGeom prst="rect">
            <a:avLst/>
          </a:prstGeom>
        </p:spPr>
      </p:pic>
    </p:spTree>
    <p:extLst>
      <p:ext uri="{BB962C8B-B14F-4D97-AF65-F5344CB8AC3E}">
        <p14:creationId xmlns:p14="http://schemas.microsoft.com/office/powerpoint/2010/main" val="2838927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https://apf.mail.ru/cgi-bin/readmsg?id=16020817261307921371;0;2&amp;exif=1&amp;full=1&amp;x-email=nmcmosobl%40mail.ru"/>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endParaRPr lang="ru-RU" sz="1535" dirty="0">
              <a:solidFill>
                <a:prstClr val="black"/>
              </a:solidFill>
            </a:endParaRPr>
          </a:p>
        </p:txBody>
      </p:sp>
      <p:sp>
        <p:nvSpPr>
          <p:cNvPr id="7" name="Номер слайда 5">
            <a:extLst>
              <a:ext uri="{FF2B5EF4-FFF2-40B4-BE49-F238E27FC236}">
                <a16:creationId xmlns:a16="http://schemas.microsoft.com/office/drawing/2014/main" xmlns="" id="{FD87CECD-472F-4F6F-BF59-861190AF9585}"/>
              </a:ext>
            </a:extLst>
          </p:cNvPr>
          <p:cNvSpPr txBox="1">
            <a:spLocks/>
          </p:cNvSpPr>
          <p:nvPr/>
        </p:nvSpPr>
        <p:spPr>
          <a:xfrm>
            <a:off x="11840643" y="6526169"/>
            <a:ext cx="332443" cy="27699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FFFFFF"/>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defTabSz="457189">
              <a:defRPr/>
            </a:pPr>
            <a:r>
              <a:rPr lang="ru-RU" dirty="0">
                <a:latin typeface="Times New Roman" panose="02020603050405020304" pitchFamily="18" charset="0"/>
                <a:cs typeface="Times New Roman" panose="02020603050405020304" pitchFamily="18" charset="0"/>
              </a:rPr>
              <a:t>1</a:t>
            </a:r>
          </a:p>
        </p:txBody>
      </p:sp>
      <p:sp>
        <p:nvSpPr>
          <p:cNvPr id="12" name="Прямоугольник 9">
            <a:extLst>
              <a:ext uri="{FF2B5EF4-FFF2-40B4-BE49-F238E27FC236}">
                <a16:creationId xmlns:a16="http://schemas.microsoft.com/office/drawing/2014/main" xmlns="" id="{7E3A6A68-92B8-47FB-A8B4-2E287B9E0318}"/>
              </a:ext>
            </a:extLst>
          </p:cNvPr>
          <p:cNvSpPr txBox="1"/>
          <p:nvPr/>
        </p:nvSpPr>
        <p:spPr>
          <a:xfrm>
            <a:off x="4581997" y="686973"/>
            <a:ext cx="5375382" cy="4616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371521">
              <a:defRPr sz="2200">
                <a:solidFill>
                  <a:srgbClr val="4B5050"/>
                </a:solidFill>
                <a:latin typeface="Montserrat Bold"/>
                <a:ea typeface="Montserrat Bold"/>
                <a:cs typeface="Montserrat Bold"/>
                <a:sym typeface="Montserrat Bold"/>
              </a:defRPr>
            </a:lvl1pPr>
          </a:lstStyle>
          <a:p>
            <a:pPr algn="ctr" defTabSz="371512">
              <a:defRPr/>
            </a:pP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16" name="Квадрат">
            <a:extLst>
              <a:ext uri="{FF2B5EF4-FFF2-40B4-BE49-F238E27FC236}">
                <a16:creationId xmlns:a16="http://schemas.microsoft.com/office/drawing/2014/main" xmlns="" id="{624E8AA4-D77A-4531-A12C-762ADA4493A6}"/>
              </a:ext>
            </a:extLst>
          </p:cNvPr>
          <p:cNvSpPr/>
          <p:nvPr/>
        </p:nvSpPr>
        <p:spPr>
          <a:xfrm>
            <a:off x="11812873" y="6478873"/>
            <a:ext cx="379127" cy="379127"/>
          </a:xfrm>
          <a:prstGeom prst="rect">
            <a:avLst/>
          </a:prstGeom>
          <a:solidFill>
            <a:srgbClr val="B9CDE5"/>
          </a:solidFill>
          <a:ln w="12700">
            <a:miter lim="400000"/>
          </a:ln>
        </p:spPr>
        <p:txBody>
          <a:bodyPr lIns="45719" rIns="45719" anchor="ctr"/>
          <a:lstStyle/>
          <a:p>
            <a:pPr defTabSz="389360" hangingPunct="0">
              <a:defRPr sz="1500"/>
            </a:pPr>
            <a:endParaRPr sz="1500" kern="0" dirty="0">
              <a:solidFill>
                <a:srgbClr val="000000"/>
              </a:solidFill>
              <a:cs typeface="Calibri"/>
              <a:sym typeface="Calibri"/>
            </a:endParaRPr>
          </a:p>
        </p:txBody>
      </p:sp>
      <p:sp>
        <p:nvSpPr>
          <p:cNvPr id="17" name="Номер слайда 5">
            <a:extLst>
              <a:ext uri="{FF2B5EF4-FFF2-40B4-BE49-F238E27FC236}">
                <a16:creationId xmlns:a16="http://schemas.microsoft.com/office/drawing/2014/main" xmlns="" id="{C9DC9FF7-CA88-4178-A77E-F3A7BB5C3EDA}"/>
              </a:ext>
            </a:extLst>
          </p:cNvPr>
          <p:cNvSpPr txBox="1">
            <a:spLocks/>
          </p:cNvSpPr>
          <p:nvPr/>
        </p:nvSpPr>
        <p:spPr>
          <a:xfrm>
            <a:off x="11859558" y="6563440"/>
            <a:ext cx="332442" cy="26425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FFFFFF"/>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defRPr/>
            </a:pPr>
            <a:fld id="{86CB4B4D-7CA3-9044-876B-883B54F8677D}" type="slidenum">
              <a:rPr lang="ru-RU" kern="0" smtClean="0"/>
              <a:pPr>
                <a:defRPr/>
              </a:pPr>
              <a:t>13</a:t>
            </a:fld>
            <a:endParaRPr lang="ru-RU" kern="0" dirty="0"/>
          </a:p>
        </p:txBody>
      </p:sp>
      <p:sp>
        <p:nvSpPr>
          <p:cNvPr id="2" name="Заголовок 1"/>
          <p:cNvSpPr>
            <a:spLocks noGrp="1"/>
          </p:cNvSpPr>
          <p:nvPr>
            <p:ph type="title"/>
          </p:nvPr>
        </p:nvSpPr>
        <p:spPr>
          <a:xfrm>
            <a:off x="3694772" y="841635"/>
            <a:ext cx="5189034" cy="1011413"/>
          </a:xfrm>
        </p:spPr>
        <p:txBody>
          <a:bodyPr>
            <a:normAutofit/>
          </a:bodyPr>
          <a:lstStyle/>
          <a:p>
            <a:pPr algn="ctr"/>
            <a:r>
              <a:rPr lang="ru-RU" sz="2000" b="1" dirty="0" smtClean="0">
                <a:solidFill>
                  <a:schemeClr val="accent1">
                    <a:lumMod val="50000"/>
                  </a:schemeClr>
                </a:solidFill>
                <a:latin typeface="+mn-lt"/>
                <a:cs typeface="Times New Roman" panose="02020603050405020304" pitchFamily="18" charset="0"/>
              </a:rPr>
              <a:t>ВАЖНО! Служба поддержки ЕИС Навигатор:</a:t>
            </a:r>
            <a:br>
              <a:rPr lang="ru-RU" sz="2000" b="1" dirty="0" smtClean="0">
                <a:solidFill>
                  <a:schemeClr val="accent1">
                    <a:lumMod val="50000"/>
                  </a:schemeClr>
                </a:solidFill>
                <a:latin typeface="+mn-lt"/>
                <a:cs typeface="Times New Roman" panose="02020603050405020304" pitchFamily="18" charset="0"/>
              </a:rPr>
            </a:br>
            <a:r>
              <a:rPr lang="ru-RU" sz="2000" b="1" dirty="0" smtClean="0">
                <a:solidFill>
                  <a:schemeClr val="accent1">
                    <a:lumMod val="50000"/>
                  </a:schemeClr>
                </a:solidFill>
                <a:latin typeface="+mn-lt"/>
                <a:cs typeface="Times New Roman" panose="02020603050405020304" pitchFamily="18" charset="0"/>
              </a:rPr>
              <a:t/>
            </a:r>
            <a:br>
              <a:rPr lang="ru-RU" sz="2000" b="1" dirty="0" smtClean="0">
                <a:solidFill>
                  <a:schemeClr val="accent1">
                    <a:lumMod val="50000"/>
                  </a:schemeClr>
                </a:solidFill>
                <a:latin typeface="+mn-lt"/>
                <a:cs typeface="Times New Roman" panose="02020603050405020304" pitchFamily="18" charset="0"/>
              </a:rPr>
            </a:br>
            <a:r>
              <a:rPr lang="en-US" sz="2000" b="1" dirty="0">
                <a:solidFill>
                  <a:schemeClr val="accent1">
                    <a:lumMod val="50000"/>
                  </a:schemeClr>
                </a:solidFill>
                <a:latin typeface="Times New Roman" panose="02020603050405020304" pitchFamily="18" charset="0"/>
                <a:cs typeface="Times New Roman" panose="02020603050405020304" pitchFamily="18" charset="0"/>
              </a:rPr>
              <a:t>support_navi@inlearno.com</a:t>
            </a:r>
            <a:endParaRPr lang="ru-RU" sz="20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176023" y="207291"/>
            <a:ext cx="1920406" cy="1140051"/>
          </a:xfrm>
          <a:prstGeom prst="rect">
            <a:avLst/>
          </a:prstGeom>
        </p:spPr>
      </p:pic>
      <p:sp>
        <p:nvSpPr>
          <p:cNvPr id="10" name="Заголовок 1"/>
          <p:cNvSpPr txBox="1">
            <a:spLocks/>
          </p:cNvSpPr>
          <p:nvPr/>
        </p:nvSpPr>
        <p:spPr>
          <a:xfrm>
            <a:off x="2518318" y="2007710"/>
            <a:ext cx="6887735" cy="10114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ru-RU" sz="2400" b="1" dirty="0">
              <a:solidFill>
                <a:srgbClr val="4472C4">
                  <a:lumMod val="50000"/>
                </a:srgbClr>
              </a:solidFill>
              <a:latin typeface="Times New Roman" panose="02020603050405020304" pitchFamily="18" charset="0"/>
              <a:cs typeface="Times New Roman" panose="02020603050405020304" pitchFamily="18" charset="0"/>
            </a:endParaRPr>
          </a:p>
        </p:txBody>
      </p:sp>
      <p:sp>
        <p:nvSpPr>
          <p:cNvPr id="13" name="Заголовок 1"/>
          <p:cNvSpPr txBox="1">
            <a:spLocks/>
          </p:cNvSpPr>
          <p:nvPr/>
        </p:nvSpPr>
        <p:spPr>
          <a:xfrm>
            <a:off x="869795" y="2905431"/>
            <a:ext cx="10437542" cy="159282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800" b="1" dirty="0">
                <a:solidFill>
                  <a:srgbClr val="4472C4">
                    <a:lumMod val="50000"/>
                  </a:srgbClr>
                </a:solidFill>
                <a:latin typeface="Calibri"/>
                <a:cs typeface="Times New Roman" panose="02020603050405020304" pitchFamily="18" charset="0"/>
              </a:rPr>
              <a:t>Группа в </a:t>
            </a:r>
            <a:r>
              <a:rPr lang="en-US" sz="1800" b="1" dirty="0" smtClean="0">
                <a:solidFill>
                  <a:srgbClr val="4472C4">
                    <a:lumMod val="50000"/>
                  </a:srgbClr>
                </a:solidFill>
                <a:latin typeface="Calibri"/>
                <a:cs typeface="Times New Roman" panose="02020603050405020304" pitchFamily="18" charset="0"/>
              </a:rPr>
              <a:t>telegram</a:t>
            </a:r>
            <a:r>
              <a:rPr lang="ru-RU" sz="1800" b="1" dirty="0" smtClean="0">
                <a:solidFill>
                  <a:srgbClr val="4472C4">
                    <a:lumMod val="50000"/>
                  </a:srgbClr>
                </a:solidFill>
                <a:latin typeface="Calibri"/>
                <a:cs typeface="Times New Roman" panose="02020603050405020304" pitchFamily="18" charset="0"/>
              </a:rPr>
              <a:t> «</a:t>
            </a:r>
            <a:r>
              <a:rPr lang="ru-RU" sz="1800" b="1" dirty="0" err="1" smtClean="0">
                <a:solidFill>
                  <a:srgbClr val="4472C4">
                    <a:lumMod val="50000"/>
                  </a:srgbClr>
                </a:solidFill>
                <a:latin typeface="Calibri"/>
                <a:cs typeface="Times New Roman" panose="02020603050405020304" pitchFamily="18" charset="0"/>
              </a:rPr>
              <a:t>МК_Кружки</a:t>
            </a:r>
            <a:r>
              <a:rPr lang="ru-RU" sz="1800" b="1" dirty="0" smtClean="0">
                <a:solidFill>
                  <a:srgbClr val="4472C4">
                    <a:lumMod val="50000"/>
                  </a:srgbClr>
                </a:solidFill>
                <a:latin typeface="Calibri"/>
                <a:cs typeface="Times New Roman" panose="02020603050405020304" pitchFamily="18" charset="0"/>
              </a:rPr>
              <a:t> и секции»</a:t>
            </a:r>
          </a:p>
          <a:p>
            <a:pPr algn="ctr"/>
            <a:r>
              <a:rPr lang="ru-RU" sz="1800" b="1" dirty="0">
                <a:solidFill>
                  <a:srgbClr val="4472C4">
                    <a:lumMod val="50000"/>
                  </a:srgbClr>
                </a:solidFill>
                <a:latin typeface="Calibri"/>
                <a:cs typeface="Times New Roman" panose="02020603050405020304" pitchFamily="18" charset="0"/>
              </a:rPr>
              <a:t>Группа </a:t>
            </a:r>
            <a:r>
              <a:rPr lang="ru-RU" sz="1800" b="1" dirty="0" smtClean="0">
                <a:solidFill>
                  <a:srgbClr val="4472C4">
                    <a:lumMod val="50000"/>
                  </a:srgbClr>
                </a:solidFill>
                <a:latin typeface="Calibri"/>
                <a:cs typeface="Times New Roman" panose="02020603050405020304" pitchFamily="18" charset="0"/>
              </a:rPr>
              <a:t>Научно-методического центра для информирования ДШИ сферы культуры. </a:t>
            </a:r>
            <a:endParaRPr lang="ru-RU" sz="1800" b="1" dirty="0">
              <a:solidFill>
                <a:srgbClr val="4472C4">
                  <a:lumMod val="50000"/>
                </a:srgbClr>
              </a:solidFill>
              <a:latin typeface="Calibri"/>
              <a:cs typeface="Times New Roman" panose="02020603050405020304" pitchFamily="18" charset="0"/>
            </a:endParaRPr>
          </a:p>
        </p:txBody>
      </p:sp>
    </p:spTree>
    <p:extLst>
      <p:ext uri="{BB962C8B-B14F-4D97-AF65-F5344CB8AC3E}">
        <p14:creationId xmlns:p14="http://schemas.microsoft.com/office/powerpoint/2010/main" val="1118389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https://apf.mail.ru/cgi-bin/readmsg?id=16020817261307921371;0;2&amp;exif=1&amp;full=1&amp;x-email=nmcmosobl%40mail.ru"/>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endParaRPr lang="ru-RU" sz="1535" dirty="0">
              <a:solidFill>
                <a:prstClr val="black"/>
              </a:solidFill>
              <a:latin typeface="Calibri"/>
            </a:endParaRPr>
          </a:p>
        </p:txBody>
      </p:sp>
      <p:sp>
        <p:nvSpPr>
          <p:cNvPr id="7" name="Номер слайда 5">
            <a:extLst>
              <a:ext uri="{FF2B5EF4-FFF2-40B4-BE49-F238E27FC236}">
                <a16:creationId xmlns:a16="http://schemas.microsoft.com/office/drawing/2014/main" xmlns="" id="{FD87CECD-472F-4F6F-BF59-861190AF9585}"/>
              </a:ext>
            </a:extLst>
          </p:cNvPr>
          <p:cNvSpPr txBox="1">
            <a:spLocks/>
          </p:cNvSpPr>
          <p:nvPr/>
        </p:nvSpPr>
        <p:spPr>
          <a:xfrm>
            <a:off x="11840643" y="6526169"/>
            <a:ext cx="332443" cy="27699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FFFFFF"/>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defTabSz="457189">
              <a:defRPr/>
            </a:pPr>
            <a:r>
              <a:rPr lang="ru-RU" dirty="0">
                <a:latin typeface="Times New Roman" panose="02020603050405020304" pitchFamily="18" charset="0"/>
                <a:cs typeface="Times New Roman" panose="02020603050405020304" pitchFamily="18" charset="0"/>
              </a:rPr>
              <a:t>1</a:t>
            </a:r>
          </a:p>
        </p:txBody>
      </p:sp>
      <p:sp>
        <p:nvSpPr>
          <p:cNvPr id="10" name="Прямоугольник 9">
            <a:extLst>
              <a:ext uri="{FF2B5EF4-FFF2-40B4-BE49-F238E27FC236}">
                <a16:creationId xmlns:a16="http://schemas.microsoft.com/office/drawing/2014/main" xmlns="" id="{7E3A6A68-92B8-47FB-A8B4-2E287B9E0318}"/>
              </a:ext>
            </a:extLst>
          </p:cNvPr>
          <p:cNvSpPr txBox="1"/>
          <p:nvPr/>
        </p:nvSpPr>
        <p:spPr>
          <a:xfrm>
            <a:off x="887444" y="1527969"/>
            <a:ext cx="4622854" cy="526297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371521">
              <a:defRPr sz="2200">
                <a:solidFill>
                  <a:srgbClr val="4B5050"/>
                </a:solidFill>
                <a:latin typeface="Montserrat Bold"/>
                <a:ea typeface="Montserrat Bold"/>
                <a:cs typeface="Montserrat Bold"/>
                <a:sym typeface="Montserrat Bold"/>
              </a:defRPr>
            </a:lvl1pPr>
          </a:lstStyle>
          <a:p>
            <a:pPr defTabSz="371512">
              <a:lnSpc>
                <a:spcPct val="150000"/>
              </a:lnSpc>
              <a:defRPr/>
            </a:pPr>
            <a:r>
              <a:rPr lang="en-US" sz="1200" b="1" dirty="0" smtClean="0">
                <a:solidFill>
                  <a:srgbClr val="002060"/>
                </a:solidFill>
                <a:latin typeface="+mn-lt"/>
                <a:cs typeface="Times New Roman" panose="02020603050405020304" pitchFamily="18" charset="0"/>
              </a:rPr>
              <a:t>I. </a:t>
            </a:r>
            <a:r>
              <a:rPr lang="ru-RU" sz="1200" b="1" dirty="0" smtClean="0">
                <a:solidFill>
                  <a:srgbClr val="002060"/>
                </a:solidFill>
                <a:latin typeface="+mn-lt"/>
                <a:cs typeface="Times New Roman" panose="02020603050405020304" pitchFamily="18" charset="0"/>
              </a:rPr>
              <a:t>Период </a:t>
            </a:r>
            <a:r>
              <a:rPr lang="ru-RU" sz="1200" b="1" dirty="0">
                <a:solidFill>
                  <a:srgbClr val="002060"/>
                </a:solidFill>
                <a:latin typeface="+mn-lt"/>
                <a:cs typeface="Times New Roman" panose="02020603050405020304" pitchFamily="18" charset="0"/>
              </a:rPr>
              <a:t>основного набора</a:t>
            </a:r>
          </a:p>
          <a:p>
            <a:pPr defTabSz="371512">
              <a:lnSpc>
                <a:spcPct val="150000"/>
              </a:lnSpc>
              <a:defRPr/>
            </a:pPr>
            <a:r>
              <a:rPr lang="ru-RU" sz="1200" dirty="0">
                <a:solidFill>
                  <a:srgbClr val="002060"/>
                </a:solidFill>
                <a:latin typeface="+mn-lt"/>
                <a:cs typeface="Times New Roman" panose="02020603050405020304" pitchFamily="18" charset="0"/>
              </a:rPr>
              <a:t>с 15 апреля по 15 </a:t>
            </a:r>
            <a:r>
              <a:rPr lang="ru-RU" sz="1200" dirty="0" smtClean="0">
                <a:solidFill>
                  <a:srgbClr val="002060"/>
                </a:solidFill>
                <a:latin typeface="+mn-lt"/>
                <a:cs typeface="Times New Roman" panose="02020603050405020304" pitchFamily="18" charset="0"/>
              </a:rPr>
              <a:t>июня</a:t>
            </a:r>
          </a:p>
          <a:p>
            <a:pPr defTabSz="371512">
              <a:lnSpc>
                <a:spcPct val="150000"/>
              </a:lnSpc>
              <a:defRPr/>
            </a:pPr>
            <a:endParaRPr lang="ru-RU" sz="1200" dirty="0">
              <a:solidFill>
                <a:srgbClr val="002060"/>
              </a:solidFill>
              <a:latin typeface="+mn-lt"/>
              <a:cs typeface="Times New Roman" panose="02020603050405020304" pitchFamily="18" charset="0"/>
            </a:endParaRPr>
          </a:p>
          <a:p>
            <a:pPr defTabSz="371512">
              <a:lnSpc>
                <a:spcPct val="150000"/>
              </a:lnSpc>
              <a:defRPr/>
            </a:pPr>
            <a:r>
              <a:rPr lang="en-US" sz="1200" b="1" dirty="0" smtClean="0">
                <a:solidFill>
                  <a:srgbClr val="002060"/>
                </a:solidFill>
                <a:latin typeface="+mn-lt"/>
                <a:cs typeface="Times New Roman" panose="02020603050405020304" pitchFamily="18" charset="0"/>
              </a:rPr>
              <a:t>II. </a:t>
            </a:r>
            <a:r>
              <a:rPr lang="ru-RU" sz="1200" b="1" dirty="0" smtClean="0">
                <a:solidFill>
                  <a:srgbClr val="002060"/>
                </a:solidFill>
                <a:latin typeface="+mn-lt"/>
                <a:cs typeface="Times New Roman" panose="02020603050405020304" pitchFamily="18" charset="0"/>
              </a:rPr>
              <a:t>Период </a:t>
            </a:r>
            <a:r>
              <a:rPr lang="ru-RU" sz="1200" b="1" dirty="0">
                <a:solidFill>
                  <a:srgbClr val="002060"/>
                </a:solidFill>
                <a:latin typeface="+mn-lt"/>
                <a:cs typeface="Times New Roman" panose="02020603050405020304" pitchFamily="18" charset="0"/>
              </a:rPr>
              <a:t>дополнительного набора</a:t>
            </a:r>
          </a:p>
          <a:p>
            <a:pPr defTabSz="371512">
              <a:lnSpc>
                <a:spcPct val="150000"/>
              </a:lnSpc>
              <a:defRPr/>
            </a:pPr>
            <a:r>
              <a:rPr lang="ru-RU" sz="1200" dirty="0">
                <a:solidFill>
                  <a:srgbClr val="002060"/>
                </a:solidFill>
                <a:latin typeface="+mn-lt"/>
                <a:cs typeface="Times New Roman" panose="02020603050405020304" pitchFamily="18" charset="0"/>
              </a:rPr>
              <a:t>с 20 августа по 30 </a:t>
            </a:r>
            <a:r>
              <a:rPr lang="ru-RU" sz="1200" dirty="0" smtClean="0">
                <a:solidFill>
                  <a:srgbClr val="002060"/>
                </a:solidFill>
                <a:latin typeface="+mn-lt"/>
                <a:cs typeface="Times New Roman" panose="02020603050405020304" pitchFamily="18" charset="0"/>
              </a:rPr>
              <a:t>сентября</a:t>
            </a:r>
          </a:p>
          <a:p>
            <a:pPr defTabSz="371512">
              <a:lnSpc>
                <a:spcPct val="150000"/>
              </a:lnSpc>
              <a:defRPr/>
            </a:pPr>
            <a:endParaRPr lang="ru-RU" sz="1200" b="1" dirty="0" smtClean="0">
              <a:solidFill>
                <a:srgbClr val="002060"/>
              </a:solidFill>
              <a:latin typeface="+mn-lt"/>
              <a:cs typeface="Times New Roman" panose="02020603050405020304" pitchFamily="18" charset="0"/>
            </a:endParaRPr>
          </a:p>
          <a:p>
            <a:pPr defTabSz="371512">
              <a:lnSpc>
                <a:spcPct val="150000"/>
              </a:lnSpc>
              <a:defRPr/>
            </a:pPr>
            <a:r>
              <a:rPr lang="en-US" sz="1200" b="1" dirty="0" smtClean="0">
                <a:solidFill>
                  <a:srgbClr val="002060"/>
                </a:solidFill>
                <a:latin typeface="+mn-lt"/>
                <a:cs typeface="Times New Roman" panose="02020603050405020304" pitchFamily="18" charset="0"/>
              </a:rPr>
              <a:t>III</a:t>
            </a:r>
            <a:r>
              <a:rPr lang="ru-RU" sz="1200" b="1" dirty="0">
                <a:solidFill>
                  <a:srgbClr val="002060"/>
                </a:solidFill>
                <a:latin typeface="+mn-lt"/>
                <a:cs typeface="Times New Roman" panose="02020603050405020304" pitchFamily="18" charset="0"/>
              </a:rPr>
              <a:t>. Период набора по дополнительным предпрофессиональным программам до 29 </a:t>
            </a:r>
            <a:r>
              <a:rPr lang="ru-RU" sz="1200" b="1" dirty="0" smtClean="0">
                <a:solidFill>
                  <a:srgbClr val="002060"/>
                </a:solidFill>
                <a:latin typeface="+mn-lt"/>
                <a:cs typeface="Times New Roman" panose="02020603050405020304" pitchFamily="18" charset="0"/>
              </a:rPr>
              <a:t>августа </a:t>
            </a:r>
            <a:endParaRPr lang="ru-RU" sz="1200" b="1" dirty="0">
              <a:solidFill>
                <a:srgbClr val="002060"/>
              </a:solidFill>
              <a:latin typeface="+mn-lt"/>
              <a:cs typeface="Times New Roman" panose="02020603050405020304" pitchFamily="18" charset="0"/>
            </a:endParaRPr>
          </a:p>
          <a:p>
            <a:pPr defTabSz="371512">
              <a:lnSpc>
                <a:spcPct val="150000"/>
              </a:lnSpc>
              <a:defRPr/>
            </a:pPr>
            <a:r>
              <a:rPr lang="ru-RU" sz="1000" dirty="0">
                <a:solidFill>
                  <a:srgbClr val="002060"/>
                </a:solidFill>
                <a:latin typeface="+mn-lt"/>
                <a:cs typeface="Times New Roman" panose="02020603050405020304" pitchFamily="18" charset="0"/>
              </a:rPr>
              <a:t>Приказ Минкультуры России от 14.08.2013 № 1145</a:t>
            </a:r>
          </a:p>
          <a:p>
            <a:pPr defTabSz="371512">
              <a:lnSpc>
                <a:spcPct val="150000"/>
              </a:lnSpc>
              <a:defRPr/>
            </a:pPr>
            <a:r>
              <a:rPr lang="ru-RU" sz="1000" dirty="0">
                <a:solidFill>
                  <a:srgbClr val="002060"/>
                </a:solidFill>
                <a:latin typeface="+mn-lt"/>
                <a:cs typeface="Times New Roman" panose="02020603050405020304" pitchFamily="18" charset="0"/>
              </a:rPr>
              <a:t>(с изм. от 21.05.2020)</a:t>
            </a:r>
          </a:p>
          <a:p>
            <a:pPr defTabSz="371512">
              <a:lnSpc>
                <a:spcPct val="150000"/>
              </a:lnSpc>
              <a:defRPr/>
            </a:pPr>
            <a:r>
              <a:rPr lang="ru-RU" sz="1000" dirty="0">
                <a:solidFill>
                  <a:srgbClr val="002060"/>
                </a:solidFill>
                <a:latin typeface="+mn-lt"/>
                <a:cs typeface="Times New Roman" panose="02020603050405020304" pitchFamily="18" charset="0"/>
              </a:rPr>
              <a:t>«Об утверждении порядка приема на обучение по дополнительным предпрофессиональным программам в области искусств»</a:t>
            </a:r>
          </a:p>
          <a:p>
            <a:pPr defTabSz="371512">
              <a:lnSpc>
                <a:spcPct val="150000"/>
              </a:lnSpc>
              <a:defRPr/>
            </a:pPr>
            <a:r>
              <a:rPr lang="ru-RU" sz="1000" dirty="0">
                <a:solidFill>
                  <a:srgbClr val="002060"/>
                </a:solidFill>
                <a:latin typeface="+mn-lt"/>
                <a:cs typeface="Times New Roman" panose="02020603050405020304" pitchFamily="18" charset="0"/>
              </a:rPr>
              <a:t>П. 23 Дополнительный индивидуальный отбор поступающих осуществляется в случае наличия свободных мест в сроки, установленные образовательной организацией (но не позднее 29 августа), в том же порядке, что и отбор поступающих, проводившийся в первоначальные сроки.</a:t>
            </a:r>
          </a:p>
          <a:p>
            <a:pPr defTabSz="371512">
              <a:lnSpc>
                <a:spcPct val="150000"/>
              </a:lnSpc>
              <a:defRPr/>
            </a:pPr>
            <a:endParaRPr lang="ru-RU" sz="1200" b="1" dirty="0" smtClean="0">
              <a:solidFill>
                <a:srgbClr val="002060"/>
              </a:solidFill>
              <a:latin typeface="+mn-lt"/>
              <a:cs typeface="Times New Roman" panose="02020603050405020304" pitchFamily="18" charset="0"/>
            </a:endParaRPr>
          </a:p>
          <a:p>
            <a:pPr defTabSz="371512">
              <a:lnSpc>
                <a:spcPct val="150000"/>
              </a:lnSpc>
              <a:defRPr/>
            </a:pPr>
            <a:r>
              <a:rPr lang="en-US" sz="1200" b="1" dirty="0" err="1" smtClean="0">
                <a:solidFill>
                  <a:srgbClr val="002060"/>
                </a:solidFill>
                <a:latin typeface="+mn-lt"/>
                <a:cs typeface="Times New Roman" panose="02020603050405020304" pitchFamily="18" charset="0"/>
              </a:rPr>
              <a:t>lV</a:t>
            </a:r>
            <a:r>
              <a:rPr lang="ru-RU" sz="1200" b="1" dirty="0">
                <a:solidFill>
                  <a:srgbClr val="002060"/>
                </a:solidFill>
                <a:latin typeface="+mn-lt"/>
                <a:cs typeface="Times New Roman" panose="02020603050405020304" pitchFamily="18" charset="0"/>
              </a:rPr>
              <a:t>. </a:t>
            </a:r>
            <a:r>
              <a:rPr lang="ru-RU" sz="1200" b="1" dirty="0" smtClean="0">
                <a:solidFill>
                  <a:srgbClr val="002060"/>
                </a:solidFill>
                <a:latin typeface="+mn-lt"/>
                <a:cs typeface="Times New Roman" panose="02020603050405020304" pitchFamily="18" charset="0"/>
              </a:rPr>
              <a:t>Запись </a:t>
            </a:r>
            <a:r>
              <a:rPr lang="ru-RU" sz="1200" b="1" dirty="0">
                <a:solidFill>
                  <a:srgbClr val="002060"/>
                </a:solidFill>
                <a:latin typeface="+mn-lt"/>
                <a:cs typeface="Times New Roman" panose="02020603050405020304" pitchFamily="18" charset="0"/>
              </a:rPr>
              <a:t>в течение года</a:t>
            </a:r>
          </a:p>
          <a:p>
            <a:pPr defTabSz="371512">
              <a:lnSpc>
                <a:spcPct val="150000"/>
              </a:lnSpc>
              <a:defRPr/>
            </a:pPr>
            <a:r>
              <a:rPr lang="ru-RU" sz="1200" dirty="0">
                <a:solidFill>
                  <a:srgbClr val="002060"/>
                </a:solidFill>
                <a:latin typeface="+mn-lt"/>
                <a:cs typeface="Times New Roman" panose="02020603050405020304" pitchFamily="18" charset="0"/>
              </a:rPr>
              <a:t>(при освобождении </a:t>
            </a:r>
            <a:r>
              <a:rPr lang="ru-RU" sz="1200" dirty="0" smtClean="0">
                <a:solidFill>
                  <a:srgbClr val="002060"/>
                </a:solidFill>
                <a:latin typeface="+mn-lt"/>
                <a:cs typeface="Times New Roman" panose="02020603050405020304" pitchFamily="18" charset="0"/>
              </a:rPr>
              <a:t>мест в образовательной организации)</a:t>
            </a:r>
            <a:endParaRPr lang="ru-RU" sz="1200" dirty="0">
              <a:solidFill>
                <a:srgbClr val="002060"/>
              </a:solidFill>
              <a:latin typeface="+mn-lt"/>
              <a:cs typeface="Times New Roman" panose="02020603050405020304" pitchFamily="18" charset="0"/>
            </a:endParaRPr>
          </a:p>
          <a:p>
            <a:pPr defTabSz="371512">
              <a:lnSpc>
                <a:spcPct val="150000"/>
              </a:lnSpc>
              <a:defRPr/>
            </a:pPr>
            <a:endParaRPr lang="ru-RU" sz="1200" dirty="0">
              <a:solidFill>
                <a:srgbClr val="002060"/>
              </a:solidFill>
              <a:latin typeface="+mn-lt"/>
              <a:cs typeface="Times New Roman" panose="02020603050405020304" pitchFamily="18" charset="0"/>
            </a:endParaRPr>
          </a:p>
        </p:txBody>
      </p:sp>
      <p:sp>
        <p:nvSpPr>
          <p:cNvPr id="9" name="Квадрат">
            <a:extLst>
              <a:ext uri="{FF2B5EF4-FFF2-40B4-BE49-F238E27FC236}">
                <a16:creationId xmlns:a16="http://schemas.microsoft.com/office/drawing/2014/main" xmlns="" id="{37E66C3C-62E6-4073-B147-014D5F3E385D}"/>
              </a:ext>
            </a:extLst>
          </p:cNvPr>
          <p:cNvSpPr/>
          <p:nvPr/>
        </p:nvSpPr>
        <p:spPr>
          <a:xfrm>
            <a:off x="11793959" y="6513949"/>
            <a:ext cx="379127" cy="379127"/>
          </a:xfrm>
          <a:prstGeom prst="rect">
            <a:avLst/>
          </a:prstGeom>
          <a:solidFill>
            <a:srgbClr val="B9CDE5"/>
          </a:solidFill>
          <a:ln w="12700">
            <a:miter lim="400000"/>
          </a:ln>
        </p:spPr>
        <p:txBody>
          <a:bodyPr lIns="45719" rIns="45719" anchor="ctr"/>
          <a:lstStyle/>
          <a:p>
            <a:pPr defTabSz="389360" hangingPunct="0">
              <a:defRPr sz="1500"/>
            </a:pPr>
            <a:endParaRPr sz="1500" kern="0" dirty="0">
              <a:solidFill>
                <a:srgbClr val="000000"/>
              </a:solidFill>
              <a:cs typeface="Calibri"/>
              <a:sym typeface="Calibri"/>
            </a:endParaRPr>
          </a:p>
        </p:txBody>
      </p:sp>
      <p:sp>
        <p:nvSpPr>
          <p:cNvPr id="11" name="Номер слайда 5">
            <a:extLst>
              <a:ext uri="{FF2B5EF4-FFF2-40B4-BE49-F238E27FC236}">
                <a16:creationId xmlns:a16="http://schemas.microsoft.com/office/drawing/2014/main" xmlns="" id="{CF2C61A8-79A1-4101-9452-34ECCAA6A638}"/>
              </a:ext>
            </a:extLst>
          </p:cNvPr>
          <p:cNvSpPr txBox="1">
            <a:spLocks/>
          </p:cNvSpPr>
          <p:nvPr/>
        </p:nvSpPr>
        <p:spPr>
          <a:xfrm>
            <a:off x="11840644" y="6598516"/>
            <a:ext cx="332442" cy="26425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FFFFFF"/>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marL="0" marR="0" lvl="0" indent="0" algn="ctr" defTabSz="457200" rtl="0" eaLnBrk="1" fontAlgn="auto" latinLnBrk="0" hangingPunct="0">
              <a:lnSpc>
                <a:spcPct val="100000"/>
              </a:lnSpc>
              <a:spcBef>
                <a:spcPts val="0"/>
              </a:spcBef>
              <a:spcAft>
                <a:spcPts val="0"/>
              </a:spcAft>
              <a:buClrTx/>
              <a:buSzTx/>
              <a:buFontTx/>
              <a:buNone/>
              <a:tabLst/>
              <a:defRPr/>
            </a:pPr>
            <a:fld id="{86CB4B4D-7CA3-9044-876B-883B54F8677D}" type="slidenum">
              <a:rPr kumimoji="0" lang="ru-RU" sz="1200" b="1" i="0" u="none" strike="noStrike" kern="0" cap="none" spc="0" normalizeH="0" baseline="0" noProof="0" smtClean="0">
                <a:ln>
                  <a:noFill/>
                </a:ln>
                <a:solidFill>
                  <a:srgbClr val="FFFFFF"/>
                </a:solidFill>
                <a:effectLst/>
                <a:uLnTx/>
                <a:uFillTx/>
                <a:latin typeface="Arial"/>
                <a:cs typeface="Arial"/>
                <a:sym typeface="Arial"/>
              </a:rPr>
              <a:pPr marL="0" marR="0" lvl="0" indent="0" algn="ctr" defTabSz="457200" rtl="0" eaLnBrk="1" fontAlgn="auto" latinLnBrk="0" hangingPunct="0">
                <a:lnSpc>
                  <a:spcPct val="100000"/>
                </a:lnSpc>
                <a:spcBef>
                  <a:spcPts val="0"/>
                </a:spcBef>
                <a:spcAft>
                  <a:spcPts val="0"/>
                </a:spcAft>
                <a:buClrTx/>
                <a:buSzTx/>
                <a:buFontTx/>
                <a:buNone/>
                <a:tabLst/>
                <a:defRPr/>
              </a:pPr>
              <a:t>2</a:t>
            </a:fld>
            <a:endParaRPr kumimoji="0" lang="ru-RU" sz="1200" b="1" i="0" u="none" strike="noStrike" kern="0" cap="none" spc="0" normalizeH="0" baseline="0" noProof="0" dirty="0">
              <a:ln>
                <a:noFill/>
              </a:ln>
              <a:solidFill>
                <a:srgbClr val="FFFFFF"/>
              </a:solidFill>
              <a:effectLst/>
              <a:uLnTx/>
              <a:uFillTx/>
              <a:latin typeface="Arial"/>
              <a:cs typeface="Arial"/>
              <a:sym typeface="Arial"/>
            </a:endParaRPr>
          </a:p>
        </p:txBody>
      </p:sp>
      <p:sp>
        <p:nvSpPr>
          <p:cNvPr id="12" name="Прямоугольник 9">
            <a:extLst>
              <a:ext uri="{FF2B5EF4-FFF2-40B4-BE49-F238E27FC236}">
                <a16:creationId xmlns:a16="http://schemas.microsoft.com/office/drawing/2014/main" xmlns="" id="{404EA42D-1DED-4985-9430-2393CA1124D7}"/>
              </a:ext>
            </a:extLst>
          </p:cNvPr>
          <p:cNvSpPr txBox="1"/>
          <p:nvPr/>
        </p:nvSpPr>
        <p:spPr>
          <a:xfrm>
            <a:off x="1155807" y="700657"/>
            <a:ext cx="9589234" cy="4616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371521">
              <a:defRPr sz="2200">
                <a:solidFill>
                  <a:srgbClr val="4B5050"/>
                </a:solidFill>
                <a:latin typeface="Montserrat Bold"/>
                <a:ea typeface="Montserrat Bold"/>
                <a:cs typeface="Montserrat Bold"/>
                <a:sym typeface="Montserrat Bold"/>
              </a:defRPr>
            </a:lvl1pPr>
          </a:lstStyle>
          <a:p>
            <a:pPr algn="ctr" defTabSz="371512">
              <a:defRPr/>
            </a:pPr>
            <a:r>
              <a:rPr lang="ru-RU" sz="2400" b="1" dirty="0" smtClean="0">
                <a:solidFill>
                  <a:srgbClr val="002060"/>
                </a:solidFill>
                <a:latin typeface="+mn-lt"/>
                <a:cs typeface="Times New Roman" panose="02020603050405020304" pitchFamily="18" charset="0"/>
              </a:rPr>
              <a:t>Приёмная кампания на 2025 - 2026 учебный год</a:t>
            </a:r>
            <a:endParaRPr lang="ru-RU" sz="2400" b="1" dirty="0">
              <a:solidFill>
                <a:srgbClr val="002060"/>
              </a:solidFill>
              <a:latin typeface="+mn-lt"/>
              <a:cs typeface="Times New Roman" panose="02020603050405020304" pitchFamily="18" charset="0"/>
            </a:endParaRPr>
          </a:p>
        </p:txBody>
      </p:sp>
      <p:sp>
        <p:nvSpPr>
          <p:cNvPr id="14" name="Прямоугольник 9">
            <a:extLst>
              <a:ext uri="{FF2B5EF4-FFF2-40B4-BE49-F238E27FC236}">
                <a16:creationId xmlns:a16="http://schemas.microsoft.com/office/drawing/2014/main" xmlns="" id="{079B723B-97AD-434D-A3DE-E4D51D131AF2}"/>
              </a:ext>
            </a:extLst>
          </p:cNvPr>
          <p:cNvSpPr txBox="1"/>
          <p:nvPr/>
        </p:nvSpPr>
        <p:spPr>
          <a:xfrm>
            <a:off x="5950424" y="3239361"/>
            <a:ext cx="5641508" cy="106182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371521">
              <a:defRPr sz="2200">
                <a:solidFill>
                  <a:srgbClr val="4B5050"/>
                </a:solidFill>
                <a:latin typeface="Montserrat Bold"/>
                <a:ea typeface="Montserrat Bold"/>
                <a:cs typeface="Montserrat Bold"/>
                <a:sym typeface="Montserrat Bold"/>
              </a:defRPr>
            </a:lvl1pPr>
          </a:lstStyle>
          <a:p>
            <a:pPr defTabSz="371512">
              <a:lnSpc>
                <a:spcPct val="150000"/>
              </a:lnSpc>
              <a:defRPr/>
            </a:pPr>
            <a:r>
              <a:rPr lang="ru-RU" sz="2400" b="1" dirty="0" smtClean="0">
                <a:solidFill>
                  <a:srgbClr val="002060"/>
                </a:solidFill>
                <a:latin typeface="+mn-lt"/>
                <a:cs typeface="Times New Roman" panose="02020603050405020304" pitchFamily="18" charset="0"/>
              </a:rPr>
              <a:t>                                166 </a:t>
            </a:r>
            <a:r>
              <a:rPr lang="ru-RU" sz="1800" dirty="0" smtClean="0">
                <a:solidFill>
                  <a:srgbClr val="002060"/>
                </a:solidFill>
                <a:latin typeface="+mn-lt"/>
                <a:cs typeface="Times New Roman" panose="02020603050405020304" pitchFamily="18" charset="0"/>
              </a:rPr>
              <a:t>ДШИ</a:t>
            </a:r>
            <a:endParaRPr lang="ru-RU" sz="1800" dirty="0">
              <a:solidFill>
                <a:srgbClr val="002060"/>
              </a:solidFill>
              <a:latin typeface="+mn-lt"/>
              <a:cs typeface="Times New Roman" panose="02020603050405020304" pitchFamily="18" charset="0"/>
            </a:endParaRPr>
          </a:p>
          <a:p>
            <a:pPr defTabSz="371512">
              <a:lnSpc>
                <a:spcPct val="150000"/>
              </a:lnSpc>
              <a:defRPr/>
            </a:pPr>
            <a:endParaRPr lang="ru-RU" sz="1800" dirty="0">
              <a:solidFill>
                <a:srgbClr val="002060"/>
              </a:solidFill>
              <a:latin typeface="Times New Roman" panose="02020603050405020304" pitchFamily="18" charset="0"/>
              <a:cs typeface="Times New Roman" panose="02020603050405020304" pitchFamily="18" charset="0"/>
            </a:endParaRPr>
          </a:p>
        </p:txBody>
      </p:sp>
      <p:cxnSp>
        <p:nvCxnSpPr>
          <p:cNvPr id="4" name="Прямая соединительная линия 3">
            <a:extLst>
              <a:ext uri="{FF2B5EF4-FFF2-40B4-BE49-F238E27FC236}">
                <a16:creationId xmlns:a16="http://schemas.microsoft.com/office/drawing/2014/main" xmlns="" id="{EBC2DEEC-0005-4E4C-9069-1BBD2E3BCA4C}"/>
              </a:ext>
            </a:extLst>
          </p:cNvPr>
          <p:cNvCxnSpPr/>
          <p:nvPr/>
        </p:nvCxnSpPr>
        <p:spPr>
          <a:xfrm>
            <a:off x="5800299" y="1702640"/>
            <a:ext cx="0" cy="4135272"/>
          </a:xfrm>
          <a:prstGeom prst="line">
            <a:avLst/>
          </a:prstGeom>
        </p:spPr>
        <p:style>
          <a:lnRef idx="1">
            <a:schemeClr val="accent1"/>
          </a:lnRef>
          <a:fillRef idx="0">
            <a:schemeClr val="accent1"/>
          </a:fillRef>
          <a:effectRef idx="0">
            <a:schemeClr val="accent1"/>
          </a:effectRef>
          <a:fontRef idx="minor">
            <a:schemeClr val="tx1"/>
          </a:fontRef>
        </p:style>
      </p:cxnSp>
      <p:pic>
        <p:nvPicPr>
          <p:cNvPr id="2" name="Рисунок 1"/>
          <p:cNvPicPr>
            <a:picLocks noChangeAspect="1"/>
          </p:cNvPicPr>
          <p:nvPr/>
        </p:nvPicPr>
        <p:blipFill>
          <a:blip r:embed="rId2"/>
          <a:stretch>
            <a:fillRect/>
          </a:stretch>
        </p:blipFill>
        <p:spPr>
          <a:xfrm>
            <a:off x="489455" y="227287"/>
            <a:ext cx="1920406" cy="1140051"/>
          </a:xfrm>
          <a:prstGeom prst="rect">
            <a:avLst/>
          </a:prstGeom>
        </p:spPr>
      </p:pic>
    </p:spTree>
    <p:extLst>
      <p:ext uri="{BB962C8B-B14F-4D97-AF65-F5344CB8AC3E}">
        <p14:creationId xmlns:p14="http://schemas.microsoft.com/office/powerpoint/2010/main" val="2607727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https://apf.mail.ru/cgi-bin/readmsg?id=16020817261307921371;0;2&amp;exif=1&amp;full=1&amp;x-email=nmcmosobl%40mail.ru"/>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endParaRPr lang="ru-RU" sz="1535" dirty="0">
              <a:solidFill>
                <a:prstClr val="black"/>
              </a:solidFill>
              <a:latin typeface="Calibri"/>
            </a:endParaRPr>
          </a:p>
        </p:txBody>
      </p:sp>
      <p:sp>
        <p:nvSpPr>
          <p:cNvPr id="7" name="Номер слайда 5">
            <a:extLst>
              <a:ext uri="{FF2B5EF4-FFF2-40B4-BE49-F238E27FC236}">
                <a16:creationId xmlns:a16="http://schemas.microsoft.com/office/drawing/2014/main" xmlns="" id="{FD87CECD-472F-4F6F-BF59-861190AF9585}"/>
              </a:ext>
            </a:extLst>
          </p:cNvPr>
          <p:cNvSpPr txBox="1">
            <a:spLocks/>
          </p:cNvSpPr>
          <p:nvPr/>
        </p:nvSpPr>
        <p:spPr>
          <a:xfrm>
            <a:off x="11840643" y="6526169"/>
            <a:ext cx="332443" cy="27699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FFFFFF"/>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defTabSz="457189">
              <a:defRPr/>
            </a:pPr>
            <a:r>
              <a:rPr lang="ru-RU" dirty="0">
                <a:latin typeface="Times New Roman" panose="02020603050405020304" pitchFamily="18" charset="0"/>
                <a:cs typeface="Times New Roman" panose="02020603050405020304" pitchFamily="18" charset="0"/>
              </a:rPr>
              <a:t>1</a:t>
            </a:r>
          </a:p>
        </p:txBody>
      </p:sp>
      <p:sp>
        <p:nvSpPr>
          <p:cNvPr id="10" name="Прямоугольник 9">
            <a:extLst>
              <a:ext uri="{FF2B5EF4-FFF2-40B4-BE49-F238E27FC236}">
                <a16:creationId xmlns:a16="http://schemas.microsoft.com/office/drawing/2014/main" xmlns="" id="{7E3A6A68-92B8-47FB-A8B4-2E287B9E0318}"/>
              </a:ext>
            </a:extLst>
          </p:cNvPr>
          <p:cNvSpPr txBox="1"/>
          <p:nvPr/>
        </p:nvSpPr>
        <p:spPr>
          <a:xfrm>
            <a:off x="1292466" y="2441304"/>
            <a:ext cx="10969654" cy="45807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371521">
              <a:defRPr sz="2200">
                <a:solidFill>
                  <a:srgbClr val="4B5050"/>
                </a:solidFill>
                <a:latin typeface="Montserrat Bold"/>
                <a:ea typeface="Montserrat Bold"/>
                <a:cs typeface="Montserrat Bold"/>
                <a:sym typeface="Montserrat Bold"/>
              </a:defRPr>
            </a:lvl1pPr>
          </a:lstStyle>
          <a:p>
            <a:pPr defTabSz="371512">
              <a:lnSpc>
                <a:spcPct val="150000"/>
              </a:lnSpc>
              <a:defRPr/>
            </a:pPr>
            <a:endParaRPr lang="ru-RU" sz="1800" dirty="0">
              <a:solidFill>
                <a:srgbClr val="002060"/>
              </a:solidFill>
              <a:latin typeface="Times New Roman" panose="02020603050405020304" pitchFamily="18" charset="0"/>
              <a:cs typeface="Times New Roman" panose="02020603050405020304" pitchFamily="18" charset="0"/>
            </a:endParaRPr>
          </a:p>
        </p:txBody>
      </p:sp>
      <p:sp>
        <p:nvSpPr>
          <p:cNvPr id="9" name="Квадрат">
            <a:extLst>
              <a:ext uri="{FF2B5EF4-FFF2-40B4-BE49-F238E27FC236}">
                <a16:creationId xmlns:a16="http://schemas.microsoft.com/office/drawing/2014/main" xmlns="" id="{37E66C3C-62E6-4073-B147-014D5F3E385D}"/>
              </a:ext>
            </a:extLst>
          </p:cNvPr>
          <p:cNvSpPr/>
          <p:nvPr/>
        </p:nvSpPr>
        <p:spPr>
          <a:xfrm>
            <a:off x="11793959" y="6513949"/>
            <a:ext cx="379127" cy="379127"/>
          </a:xfrm>
          <a:prstGeom prst="rect">
            <a:avLst/>
          </a:prstGeom>
          <a:solidFill>
            <a:srgbClr val="B9CDE5"/>
          </a:solidFill>
          <a:ln w="12700">
            <a:miter lim="400000"/>
          </a:ln>
        </p:spPr>
        <p:txBody>
          <a:bodyPr lIns="45719" rIns="45719" anchor="ctr"/>
          <a:lstStyle/>
          <a:p>
            <a:pPr defTabSz="389360" hangingPunct="0">
              <a:defRPr sz="1500"/>
            </a:pPr>
            <a:endParaRPr sz="1500" kern="0" dirty="0">
              <a:solidFill>
                <a:srgbClr val="000000"/>
              </a:solidFill>
              <a:cs typeface="Calibri"/>
              <a:sym typeface="Calibri"/>
            </a:endParaRPr>
          </a:p>
        </p:txBody>
      </p:sp>
      <p:sp>
        <p:nvSpPr>
          <p:cNvPr id="11" name="Номер слайда 5">
            <a:extLst>
              <a:ext uri="{FF2B5EF4-FFF2-40B4-BE49-F238E27FC236}">
                <a16:creationId xmlns:a16="http://schemas.microsoft.com/office/drawing/2014/main" xmlns="" id="{CF2C61A8-79A1-4101-9452-34ECCAA6A638}"/>
              </a:ext>
            </a:extLst>
          </p:cNvPr>
          <p:cNvSpPr txBox="1">
            <a:spLocks/>
          </p:cNvSpPr>
          <p:nvPr/>
        </p:nvSpPr>
        <p:spPr>
          <a:xfrm>
            <a:off x="11840644" y="6598516"/>
            <a:ext cx="332442" cy="26425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FFFFFF"/>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marL="0" marR="0" lvl="0" indent="0" algn="ctr" defTabSz="457200" rtl="0" eaLnBrk="1" fontAlgn="auto" latinLnBrk="0" hangingPunct="0">
              <a:lnSpc>
                <a:spcPct val="100000"/>
              </a:lnSpc>
              <a:spcBef>
                <a:spcPts val="0"/>
              </a:spcBef>
              <a:spcAft>
                <a:spcPts val="0"/>
              </a:spcAft>
              <a:buClrTx/>
              <a:buSzTx/>
              <a:buFontTx/>
              <a:buNone/>
              <a:tabLst/>
              <a:defRPr/>
            </a:pPr>
            <a:fld id="{86CB4B4D-7CA3-9044-876B-883B54F8677D}" type="slidenum">
              <a:rPr kumimoji="0" lang="ru-RU" sz="1200" b="1" i="0" u="none" strike="noStrike" kern="0" cap="none" spc="0" normalizeH="0" baseline="0" noProof="0" smtClean="0">
                <a:ln>
                  <a:noFill/>
                </a:ln>
                <a:solidFill>
                  <a:srgbClr val="FFFFFF"/>
                </a:solidFill>
                <a:effectLst/>
                <a:uLnTx/>
                <a:uFillTx/>
                <a:latin typeface="Arial"/>
                <a:cs typeface="Arial"/>
                <a:sym typeface="Arial"/>
              </a:rPr>
              <a:pPr marL="0" marR="0" lvl="0" indent="0" algn="ctr" defTabSz="457200" rtl="0" eaLnBrk="1" fontAlgn="auto" latinLnBrk="0" hangingPunct="0">
                <a:lnSpc>
                  <a:spcPct val="100000"/>
                </a:lnSpc>
                <a:spcBef>
                  <a:spcPts val="0"/>
                </a:spcBef>
                <a:spcAft>
                  <a:spcPts val="0"/>
                </a:spcAft>
                <a:buClrTx/>
                <a:buSzTx/>
                <a:buFontTx/>
                <a:buNone/>
                <a:tabLst/>
                <a:defRPr/>
              </a:pPr>
              <a:t>3</a:t>
            </a:fld>
            <a:endParaRPr kumimoji="0" lang="ru-RU" sz="1200" b="1" i="0" u="none" strike="noStrike" kern="0" cap="none" spc="0" normalizeH="0" baseline="0" noProof="0" dirty="0">
              <a:ln>
                <a:noFill/>
              </a:ln>
              <a:solidFill>
                <a:srgbClr val="FFFFFF"/>
              </a:solidFill>
              <a:effectLst/>
              <a:uLnTx/>
              <a:uFillTx/>
              <a:latin typeface="Arial"/>
              <a:cs typeface="Arial"/>
              <a:sym typeface="Arial"/>
            </a:endParaRPr>
          </a:p>
        </p:txBody>
      </p:sp>
      <p:sp>
        <p:nvSpPr>
          <p:cNvPr id="12" name="Прямоугольник 9">
            <a:extLst>
              <a:ext uri="{FF2B5EF4-FFF2-40B4-BE49-F238E27FC236}">
                <a16:creationId xmlns:a16="http://schemas.microsoft.com/office/drawing/2014/main" xmlns="" id="{404EA42D-1DED-4985-9430-2393CA1124D7}"/>
              </a:ext>
            </a:extLst>
          </p:cNvPr>
          <p:cNvSpPr txBox="1"/>
          <p:nvPr/>
        </p:nvSpPr>
        <p:spPr>
          <a:xfrm>
            <a:off x="1155807" y="700657"/>
            <a:ext cx="9589234" cy="120032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371521">
              <a:defRPr sz="2200">
                <a:solidFill>
                  <a:srgbClr val="4B5050"/>
                </a:solidFill>
                <a:latin typeface="Montserrat Bold"/>
                <a:ea typeface="Montserrat Bold"/>
                <a:cs typeface="Montserrat Bold"/>
                <a:sym typeface="Montserrat Bold"/>
              </a:defRPr>
            </a:lvl1pPr>
          </a:lstStyle>
          <a:p>
            <a:pPr algn="ctr" defTabSz="371512">
              <a:defRPr/>
            </a:pPr>
            <a:r>
              <a:rPr lang="ru-RU" sz="2400" b="1" dirty="0" smtClean="0">
                <a:solidFill>
                  <a:srgbClr val="002060"/>
                </a:solidFill>
                <a:latin typeface="+mn-lt"/>
                <a:cs typeface="Times New Roman" panose="02020603050405020304" pitchFamily="18" charset="0"/>
              </a:rPr>
              <a:t>Типовая форма </a:t>
            </a:r>
            <a:r>
              <a:rPr lang="ru-RU" sz="2400" b="1" dirty="0">
                <a:solidFill>
                  <a:srgbClr val="002060"/>
                </a:solidFill>
                <a:latin typeface="+mn-lt"/>
                <a:cs typeface="Times New Roman" panose="02020603050405020304" pitchFamily="18" charset="0"/>
              </a:rPr>
              <a:t>Административного регламента</a:t>
            </a:r>
          </a:p>
          <a:p>
            <a:pPr algn="ctr" defTabSz="371512">
              <a:defRPr/>
            </a:pPr>
            <a:r>
              <a:rPr lang="ru-RU" sz="2400" b="1" dirty="0">
                <a:solidFill>
                  <a:srgbClr val="002060"/>
                </a:solidFill>
                <a:latin typeface="+mn-lt"/>
                <a:cs typeface="Times New Roman" panose="02020603050405020304" pitchFamily="18" charset="0"/>
              </a:rPr>
              <a:t>предоставления муниципальной услуги </a:t>
            </a:r>
          </a:p>
          <a:p>
            <a:pPr algn="ctr" defTabSz="371512">
              <a:defRPr/>
            </a:pPr>
            <a:r>
              <a:rPr lang="ru-RU" sz="2400" b="1" dirty="0">
                <a:solidFill>
                  <a:srgbClr val="002060"/>
                </a:solidFill>
                <a:latin typeface="+mn-lt"/>
                <a:cs typeface="Times New Roman" panose="02020603050405020304" pitchFamily="18" charset="0"/>
              </a:rPr>
              <a:t>«</a:t>
            </a:r>
            <a:r>
              <a:rPr lang="ru-RU" sz="2400" b="1" dirty="0" smtClean="0">
                <a:solidFill>
                  <a:srgbClr val="002060"/>
                </a:solidFill>
                <a:latin typeface="+mn-lt"/>
                <a:cs typeface="Times New Roman" panose="02020603050405020304" pitchFamily="18" charset="0"/>
              </a:rPr>
              <a:t>Приём </a:t>
            </a:r>
            <a:r>
              <a:rPr lang="ru-RU" sz="2400" b="1" dirty="0">
                <a:solidFill>
                  <a:srgbClr val="002060"/>
                </a:solidFill>
                <a:latin typeface="+mn-lt"/>
                <a:cs typeface="Times New Roman" panose="02020603050405020304" pitchFamily="18" charset="0"/>
              </a:rPr>
              <a:t>в муниципальные образовательные </a:t>
            </a:r>
            <a:r>
              <a:rPr lang="ru-RU" sz="2400" b="1" dirty="0" smtClean="0">
                <a:solidFill>
                  <a:srgbClr val="002060"/>
                </a:solidFill>
                <a:latin typeface="+mn-lt"/>
                <a:cs typeface="Times New Roman" panose="02020603050405020304" pitchFamily="18" charset="0"/>
              </a:rPr>
              <a:t>организации</a:t>
            </a:r>
            <a:r>
              <a:rPr lang="ru-RU" sz="2400" b="1" dirty="0" smtClean="0">
                <a:solidFill>
                  <a:srgbClr val="002060"/>
                </a:solidFill>
                <a:latin typeface="Times New Roman" panose="02020603050405020304" pitchFamily="18" charset="0"/>
                <a:cs typeface="Times New Roman" panose="02020603050405020304" pitchFamily="18" charset="0"/>
              </a:rPr>
              <a:t>»</a:t>
            </a: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14" name="Прямоугольник 9">
            <a:extLst>
              <a:ext uri="{FF2B5EF4-FFF2-40B4-BE49-F238E27FC236}">
                <a16:creationId xmlns:a16="http://schemas.microsoft.com/office/drawing/2014/main" xmlns="" id="{079B723B-97AD-434D-A3DE-E4D51D131AF2}"/>
              </a:ext>
            </a:extLst>
          </p:cNvPr>
          <p:cNvSpPr txBox="1"/>
          <p:nvPr/>
        </p:nvSpPr>
        <p:spPr>
          <a:xfrm>
            <a:off x="5962186" y="2101407"/>
            <a:ext cx="5641508" cy="57996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371521">
              <a:defRPr sz="2200">
                <a:solidFill>
                  <a:srgbClr val="4B5050"/>
                </a:solidFill>
                <a:latin typeface="Montserrat Bold"/>
                <a:ea typeface="Montserrat Bold"/>
                <a:cs typeface="Montserrat Bold"/>
                <a:sym typeface="Montserrat Bold"/>
              </a:defRPr>
            </a:lvl1pPr>
          </a:lstStyle>
          <a:p>
            <a:pPr defTabSz="371512">
              <a:lnSpc>
                <a:spcPct val="150000"/>
              </a:lnSpc>
              <a:defRPr/>
            </a:pPr>
            <a:r>
              <a:rPr lang="ru-RU" sz="2400" b="1" dirty="0" smtClean="0">
                <a:solidFill>
                  <a:srgbClr val="002060"/>
                </a:solidFill>
                <a:latin typeface="Times New Roman" panose="02020603050405020304" pitchFamily="18" charset="0"/>
                <a:cs typeface="Times New Roman" panose="02020603050405020304" pitchFamily="18" charset="0"/>
              </a:rPr>
              <a:t>                   </a:t>
            </a:r>
            <a:endParaRPr lang="ru-RU" sz="1800" b="1" dirty="0">
              <a:solidFill>
                <a:srgbClr val="00206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070514" y="2549667"/>
            <a:ext cx="10211003" cy="2215991"/>
          </a:xfrm>
          <a:prstGeom prst="rect">
            <a:avLst/>
          </a:prstGeom>
        </p:spPr>
        <p:txBody>
          <a:bodyPr wrap="square">
            <a:spAutoFit/>
          </a:bodyPr>
          <a:lstStyle/>
          <a:p>
            <a:r>
              <a:rPr lang="ru-RU" b="1" dirty="0">
                <a:cs typeface="Times New Roman" panose="02020603050405020304" pitchFamily="18" charset="0"/>
              </a:rPr>
              <a:t>8.1. Срок предоставления Муниципальной услуги</a:t>
            </a:r>
            <a:r>
              <a:rPr lang="ru-RU" b="1" dirty="0" smtClean="0">
                <a:cs typeface="Times New Roman" panose="02020603050405020304" pitchFamily="18" charset="0"/>
              </a:rPr>
              <a:t>:</a:t>
            </a:r>
          </a:p>
          <a:p>
            <a:r>
              <a:rPr lang="ru-RU" b="1" dirty="0" smtClean="0">
                <a:cs typeface="Times New Roman" panose="02020603050405020304" pitchFamily="18" charset="0"/>
              </a:rPr>
              <a:t> </a:t>
            </a:r>
            <a:endParaRPr lang="ru-RU" b="1" dirty="0">
              <a:cs typeface="Times New Roman" panose="02020603050405020304" pitchFamily="18" charset="0"/>
            </a:endParaRPr>
          </a:p>
          <a:p>
            <a:r>
              <a:rPr lang="ru-RU" b="1" dirty="0">
                <a:cs typeface="Times New Roman" panose="02020603050405020304" pitchFamily="18" charset="0"/>
              </a:rPr>
              <a:t>8.1.1. при необходимости проведения вступительных (приемных) испытаний </a:t>
            </a:r>
            <a:r>
              <a:rPr lang="ru-RU" sz="2800" b="1" dirty="0">
                <a:solidFill>
                  <a:srgbClr val="7030A0"/>
                </a:solidFill>
                <a:cs typeface="Times New Roman" panose="02020603050405020304" pitchFamily="18" charset="0"/>
              </a:rPr>
              <a:t>составляет не более 25 (двадцати пяти) рабочих дней со дня регистрации Запроса </a:t>
            </a:r>
            <a:r>
              <a:rPr lang="ru-RU" sz="1600" b="1" dirty="0" smtClean="0">
                <a:cs typeface="Times New Roman" panose="02020603050405020304" pitchFamily="18" charset="0"/>
              </a:rPr>
              <a:t>(поступления заявления) </a:t>
            </a:r>
            <a:r>
              <a:rPr lang="ru-RU" b="1" dirty="0" smtClean="0">
                <a:cs typeface="Times New Roman" panose="02020603050405020304" pitchFamily="18" charset="0"/>
              </a:rPr>
              <a:t>о </a:t>
            </a:r>
            <a:r>
              <a:rPr lang="ru-RU" b="1" dirty="0">
                <a:cs typeface="Times New Roman" panose="02020603050405020304" pitchFamily="18" charset="0"/>
              </a:rPr>
              <a:t>предоставлении Муниципальной услуги в </a:t>
            </a:r>
            <a:r>
              <a:rPr lang="ru-RU" b="1" dirty="0" smtClean="0">
                <a:cs typeface="Times New Roman" panose="02020603050405020304" pitchFamily="18" charset="0"/>
              </a:rPr>
              <a:t>Организации.</a:t>
            </a:r>
          </a:p>
          <a:p>
            <a:endParaRPr lang="ru-RU" b="1" dirty="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80576" y="148098"/>
            <a:ext cx="1920406" cy="1140051"/>
          </a:xfrm>
          <a:prstGeom prst="rect">
            <a:avLst/>
          </a:prstGeom>
        </p:spPr>
      </p:pic>
    </p:spTree>
    <p:extLst>
      <p:ext uri="{BB962C8B-B14F-4D97-AF65-F5344CB8AC3E}">
        <p14:creationId xmlns:p14="http://schemas.microsoft.com/office/powerpoint/2010/main" val="3347499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https://apf.mail.ru/cgi-bin/readmsg?id=16020817261307921371;0;2&amp;exif=1&amp;full=1&amp;x-email=nmcmosobl%40mail.ru"/>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endParaRPr lang="ru-RU" sz="1535" dirty="0">
              <a:solidFill>
                <a:prstClr val="black"/>
              </a:solidFill>
              <a:latin typeface="Calibri"/>
            </a:endParaRPr>
          </a:p>
        </p:txBody>
      </p:sp>
      <p:sp>
        <p:nvSpPr>
          <p:cNvPr id="7" name="Номер слайда 5">
            <a:extLst>
              <a:ext uri="{FF2B5EF4-FFF2-40B4-BE49-F238E27FC236}">
                <a16:creationId xmlns:a16="http://schemas.microsoft.com/office/drawing/2014/main" xmlns="" id="{FD87CECD-472F-4F6F-BF59-861190AF9585}"/>
              </a:ext>
            </a:extLst>
          </p:cNvPr>
          <p:cNvSpPr txBox="1">
            <a:spLocks/>
          </p:cNvSpPr>
          <p:nvPr/>
        </p:nvSpPr>
        <p:spPr>
          <a:xfrm>
            <a:off x="11840643" y="6526169"/>
            <a:ext cx="332443" cy="27699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FFFFFF"/>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defTabSz="457189">
              <a:defRPr/>
            </a:pPr>
            <a:r>
              <a:rPr lang="ru-RU" dirty="0">
                <a:latin typeface="Times New Roman" panose="02020603050405020304" pitchFamily="18" charset="0"/>
                <a:cs typeface="Times New Roman" panose="02020603050405020304" pitchFamily="18" charset="0"/>
              </a:rPr>
              <a:t>1</a:t>
            </a:r>
          </a:p>
        </p:txBody>
      </p:sp>
      <p:sp>
        <p:nvSpPr>
          <p:cNvPr id="12" name="Прямоугольник 9">
            <a:extLst>
              <a:ext uri="{FF2B5EF4-FFF2-40B4-BE49-F238E27FC236}">
                <a16:creationId xmlns:a16="http://schemas.microsoft.com/office/drawing/2014/main" xmlns="" id="{7E3A6A68-92B8-47FB-A8B4-2E287B9E0318}"/>
              </a:ext>
            </a:extLst>
          </p:cNvPr>
          <p:cNvSpPr txBox="1"/>
          <p:nvPr/>
        </p:nvSpPr>
        <p:spPr>
          <a:xfrm>
            <a:off x="4581997" y="686973"/>
            <a:ext cx="5375382" cy="4616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371521">
              <a:defRPr sz="2200">
                <a:solidFill>
                  <a:srgbClr val="4B5050"/>
                </a:solidFill>
                <a:latin typeface="Montserrat Bold"/>
                <a:ea typeface="Montserrat Bold"/>
                <a:cs typeface="Montserrat Bold"/>
                <a:sym typeface="Montserrat Bold"/>
              </a:defRPr>
            </a:lvl1pPr>
          </a:lstStyle>
          <a:p>
            <a:pPr algn="ctr" defTabSz="371512">
              <a:defRPr/>
            </a:pP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16" name="Квадрат">
            <a:extLst>
              <a:ext uri="{FF2B5EF4-FFF2-40B4-BE49-F238E27FC236}">
                <a16:creationId xmlns:a16="http://schemas.microsoft.com/office/drawing/2014/main" xmlns="" id="{624E8AA4-D77A-4531-A12C-762ADA4493A6}"/>
              </a:ext>
            </a:extLst>
          </p:cNvPr>
          <p:cNvSpPr/>
          <p:nvPr/>
        </p:nvSpPr>
        <p:spPr>
          <a:xfrm>
            <a:off x="11812873" y="6478873"/>
            <a:ext cx="379127" cy="379127"/>
          </a:xfrm>
          <a:prstGeom prst="rect">
            <a:avLst/>
          </a:prstGeom>
          <a:solidFill>
            <a:srgbClr val="B9CDE5"/>
          </a:solidFill>
          <a:ln w="12700">
            <a:miter lim="400000"/>
          </a:ln>
        </p:spPr>
        <p:txBody>
          <a:bodyPr lIns="45719" rIns="45719" anchor="ctr"/>
          <a:lstStyle/>
          <a:p>
            <a:pPr defTabSz="389360" hangingPunct="0">
              <a:defRPr sz="1500"/>
            </a:pPr>
            <a:endParaRPr sz="1500" kern="0" dirty="0">
              <a:solidFill>
                <a:srgbClr val="000000"/>
              </a:solidFill>
              <a:cs typeface="Calibri"/>
              <a:sym typeface="Calibri"/>
            </a:endParaRPr>
          </a:p>
        </p:txBody>
      </p:sp>
      <p:sp>
        <p:nvSpPr>
          <p:cNvPr id="17" name="Номер слайда 5">
            <a:extLst>
              <a:ext uri="{FF2B5EF4-FFF2-40B4-BE49-F238E27FC236}">
                <a16:creationId xmlns:a16="http://schemas.microsoft.com/office/drawing/2014/main" xmlns="" id="{C9DC9FF7-CA88-4178-A77E-F3A7BB5C3EDA}"/>
              </a:ext>
            </a:extLst>
          </p:cNvPr>
          <p:cNvSpPr txBox="1">
            <a:spLocks/>
          </p:cNvSpPr>
          <p:nvPr/>
        </p:nvSpPr>
        <p:spPr>
          <a:xfrm>
            <a:off x="11859558" y="6563440"/>
            <a:ext cx="332442" cy="26425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FFFFFF"/>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marL="0" marR="0" lvl="0" indent="0" algn="ctr" defTabSz="457200" rtl="0" eaLnBrk="1" fontAlgn="auto" latinLnBrk="0" hangingPunct="0">
              <a:lnSpc>
                <a:spcPct val="100000"/>
              </a:lnSpc>
              <a:spcBef>
                <a:spcPts val="0"/>
              </a:spcBef>
              <a:spcAft>
                <a:spcPts val="0"/>
              </a:spcAft>
              <a:buClrTx/>
              <a:buSzTx/>
              <a:buFontTx/>
              <a:buNone/>
              <a:tabLst/>
              <a:defRPr/>
            </a:pPr>
            <a:fld id="{86CB4B4D-7CA3-9044-876B-883B54F8677D}" type="slidenum">
              <a:rPr kumimoji="0" lang="ru-RU" sz="1200" b="1" i="0" u="none" strike="noStrike" kern="0" cap="none" spc="0" normalizeH="0" baseline="0" noProof="0" smtClean="0">
                <a:ln>
                  <a:noFill/>
                </a:ln>
                <a:solidFill>
                  <a:srgbClr val="FFFFFF"/>
                </a:solidFill>
                <a:effectLst/>
                <a:uLnTx/>
                <a:uFillTx/>
                <a:latin typeface="Arial"/>
                <a:cs typeface="Arial"/>
                <a:sym typeface="Arial"/>
              </a:rPr>
              <a:pPr marL="0" marR="0" lvl="0" indent="0" algn="ctr" defTabSz="457200" rtl="0" eaLnBrk="1" fontAlgn="auto" latinLnBrk="0" hangingPunct="0">
                <a:lnSpc>
                  <a:spcPct val="100000"/>
                </a:lnSpc>
                <a:spcBef>
                  <a:spcPts val="0"/>
                </a:spcBef>
                <a:spcAft>
                  <a:spcPts val="0"/>
                </a:spcAft>
                <a:buClrTx/>
                <a:buSzTx/>
                <a:buFontTx/>
                <a:buNone/>
                <a:tabLst/>
                <a:defRPr/>
              </a:pPr>
              <a:t>4</a:t>
            </a:fld>
            <a:endParaRPr kumimoji="0" lang="ru-RU" sz="1200" b="1" i="0" u="none" strike="noStrike" kern="0" cap="none" spc="0" normalizeH="0" baseline="0" noProof="0" dirty="0">
              <a:ln>
                <a:noFill/>
              </a:ln>
              <a:solidFill>
                <a:srgbClr val="FFFFFF"/>
              </a:solidFill>
              <a:effectLst/>
              <a:uLnTx/>
              <a:uFillTx/>
              <a:latin typeface="Arial"/>
              <a:cs typeface="Arial"/>
              <a:sym typeface="Arial"/>
            </a:endParaRPr>
          </a:p>
        </p:txBody>
      </p:sp>
      <p:pic>
        <p:nvPicPr>
          <p:cNvPr id="3" name="Рисунок 2"/>
          <p:cNvPicPr>
            <a:picLocks noChangeAspect="1"/>
          </p:cNvPicPr>
          <p:nvPr/>
        </p:nvPicPr>
        <p:blipFill>
          <a:blip r:embed="rId2"/>
          <a:stretch>
            <a:fillRect/>
          </a:stretch>
        </p:blipFill>
        <p:spPr>
          <a:xfrm>
            <a:off x="442245" y="1546047"/>
            <a:ext cx="5063709" cy="4691201"/>
          </a:xfrm>
          <a:prstGeom prst="rect">
            <a:avLst/>
          </a:prstGeom>
        </p:spPr>
      </p:pic>
      <p:sp>
        <p:nvSpPr>
          <p:cNvPr id="2" name="Заголовок 1"/>
          <p:cNvSpPr>
            <a:spLocks noGrp="1"/>
          </p:cNvSpPr>
          <p:nvPr>
            <p:ph type="title"/>
          </p:nvPr>
        </p:nvSpPr>
        <p:spPr>
          <a:xfrm>
            <a:off x="3694772" y="475416"/>
            <a:ext cx="5189034" cy="1011413"/>
          </a:xfrm>
        </p:spPr>
        <p:txBody>
          <a:bodyPr>
            <a:normAutofit fontScale="90000"/>
          </a:bodyPr>
          <a:lstStyle/>
          <a:p>
            <a:pPr algn="ctr"/>
            <a:r>
              <a:rPr lang="ru-RU" sz="2400" b="1" dirty="0">
                <a:solidFill>
                  <a:schemeClr val="accent1">
                    <a:lumMod val="50000"/>
                  </a:schemeClr>
                </a:solidFill>
                <a:latin typeface="+mn-lt"/>
                <a:cs typeface="Times New Roman" panose="02020603050405020304" pitchFamily="18" charset="0"/>
              </a:rPr>
              <a:t>Функция добавить/удалить столбцы. </a:t>
            </a:r>
            <a:br>
              <a:rPr lang="ru-RU" sz="2400" b="1" dirty="0">
                <a:solidFill>
                  <a:schemeClr val="accent1">
                    <a:lumMod val="50000"/>
                  </a:schemeClr>
                </a:solidFill>
                <a:latin typeface="+mn-lt"/>
                <a:cs typeface="Times New Roman" panose="02020603050405020304" pitchFamily="18" charset="0"/>
              </a:rPr>
            </a:br>
            <a:r>
              <a:rPr lang="ru-RU" sz="2400" b="1" dirty="0">
                <a:solidFill>
                  <a:schemeClr val="accent1">
                    <a:lumMod val="50000"/>
                  </a:schemeClr>
                </a:solidFill>
                <a:latin typeface="+mn-lt"/>
                <a:cs typeface="Times New Roman" panose="02020603050405020304" pitchFamily="18" charset="0"/>
              </a:rPr>
              <a:t>Фактический учебный год: </a:t>
            </a:r>
            <a:r>
              <a:rPr lang="ru-RU" sz="2400" b="1" dirty="0" smtClean="0">
                <a:solidFill>
                  <a:schemeClr val="accent1">
                    <a:lumMod val="50000"/>
                  </a:schemeClr>
                </a:solidFill>
                <a:latin typeface="+mn-lt"/>
                <a:cs typeface="Times New Roman" panose="02020603050405020304" pitchFamily="18" charset="0"/>
              </a:rPr>
              <a:t>2025 </a:t>
            </a:r>
            <a:r>
              <a:rPr lang="ru-RU" sz="2400" b="1" dirty="0">
                <a:solidFill>
                  <a:schemeClr val="accent1">
                    <a:lumMod val="50000"/>
                  </a:schemeClr>
                </a:solidFill>
                <a:latin typeface="+mn-lt"/>
                <a:cs typeface="Times New Roman" panose="02020603050405020304" pitchFamily="18" charset="0"/>
              </a:rPr>
              <a:t>-</a:t>
            </a:r>
            <a:r>
              <a:rPr lang="ru-RU" sz="2400" b="1" dirty="0" smtClean="0">
                <a:solidFill>
                  <a:schemeClr val="accent1">
                    <a:lumMod val="50000"/>
                  </a:schemeClr>
                </a:solidFill>
                <a:latin typeface="+mn-lt"/>
                <a:cs typeface="Times New Roman" panose="02020603050405020304" pitchFamily="18" charset="0"/>
              </a:rPr>
              <a:t>2026.</a:t>
            </a:r>
            <a:endParaRPr lang="ru-RU" sz="2400" b="1" dirty="0">
              <a:solidFill>
                <a:schemeClr val="accent1">
                  <a:lumMod val="50000"/>
                </a:schemeClr>
              </a:solidFill>
              <a:latin typeface="+mn-lt"/>
              <a:cs typeface="Times New Roman" panose="02020603050405020304" pitchFamily="18" charset="0"/>
            </a:endParaRPr>
          </a:p>
        </p:txBody>
      </p:sp>
      <p:pic>
        <p:nvPicPr>
          <p:cNvPr id="6" name="Рисунок 5"/>
          <p:cNvPicPr>
            <a:picLocks noChangeAspect="1"/>
          </p:cNvPicPr>
          <p:nvPr/>
        </p:nvPicPr>
        <p:blipFill>
          <a:blip r:embed="rId3"/>
          <a:stretch>
            <a:fillRect/>
          </a:stretch>
        </p:blipFill>
        <p:spPr>
          <a:xfrm>
            <a:off x="176023" y="207291"/>
            <a:ext cx="1920406" cy="1140051"/>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1399" y="2409467"/>
            <a:ext cx="6240110" cy="2545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4913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https://apf.mail.ru/cgi-bin/readmsg?id=16020817261307921371;0;2&amp;exif=1&amp;full=1&amp;x-email=nmcmosobl%40mail.ru"/>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endParaRPr lang="ru-RU" sz="1535" dirty="0">
              <a:solidFill>
                <a:prstClr val="black"/>
              </a:solidFill>
              <a:latin typeface="Calibri"/>
            </a:endParaRPr>
          </a:p>
        </p:txBody>
      </p:sp>
      <p:sp>
        <p:nvSpPr>
          <p:cNvPr id="7" name="Номер слайда 5">
            <a:extLst>
              <a:ext uri="{FF2B5EF4-FFF2-40B4-BE49-F238E27FC236}">
                <a16:creationId xmlns:a16="http://schemas.microsoft.com/office/drawing/2014/main" xmlns="" id="{FD87CECD-472F-4F6F-BF59-861190AF9585}"/>
              </a:ext>
            </a:extLst>
          </p:cNvPr>
          <p:cNvSpPr txBox="1">
            <a:spLocks/>
          </p:cNvSpPr>
          <p:nvPr/>
        </p:nvSpPr>
        <p:spPr>
          <a:xfrm>
            <a:off x="11840643" y="6526169"/>
            <a:ext cx="332443" cy="27699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FFFFFF"/>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defTabSz="457189">
              <a:defRPr/>
            </a:pPr>
            <a:r>
              <a:rPr lang="ru-RU" dirty="0">
                <a:latin typeface="Times New Roman" panose="02020603050405020304" pitchFamily="18" charset="0"/>
                <a:cs typeface="Times New Roman" panose="02020603050405020304" pitchFamily="18" charset="0"/>
              </a:rPr>
              <a:t>1</a:t>
            </a:r>
          </a:p>
        </p:txBody>
      </p:sp>
      <p:sp>
        <p:nvSpPr>
          <p:cNvPr id="12" name="Прямоугольник 9">
            <a:extLst>
              <a:ext uri="{FF2B5EF4-FFF2-40B4-BE49-F238E27FC236}">
                <a16:creationId xmlns:a16="http://schemas.microsoft.com/office/drawing/2014/main" xmlns="" id="{7E3A6A68-92B8-47FB-A8B4-2E287B9E0318}"/>
              </a:ext>
            </a:extLst>
          </p:cNvPr>
          <p:cNvSpPr txBox="1"/>
          <p:nvPr/>
        </p:nvSpPr>
        <p:spPr>
          <a:xfrm>
            <a:off x="4581997" y="686973"/>
            <a:ext cx="5375382" cy="4616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371521">
              <a:defRPr sz="2200">
                <a:solidFill>
                  <a:srgbClr val="4B5050"/>
                </a:solidFill>
                <a:latin typeface="Montserrat Bold"/>
                <a:ea typeface="Montserrat Bold"/>
                <a:cs typeface="Montserrat Bold"/>
                <a:sym typeface="Montserrat Bold"/>
              </a:defRPr>
            </a:lvl1pPr>
          </a:lstStyle>
          <a:p>
            <a:pPr algn="ctr" defTabSz="371512">
              <a:defRPr/>
            </a:pP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16" name="Квадрат">
            <a:extLst>
              <a:ext uri="{FF2B5EF4-FFF2-40B4-BE49-F238E27FC236}">
                <a16:creationId xmlns:a16="http://schemas.microsoft.com/office/drawing/2014/main" xmlns="" id="{624E8AA4-D77A-4531-A12C-762ADA4493A6}"/>
              </a:ext>
            </a:extLst>
          </p:cNvPr>
          <p:cNvSpPr/>
          <p:nvPr/>
        </p:nvSpPr>
        <p:spPr>
          <a:xfrm>
            <a:off x="11812873" y="6478873"/>
            <a:ext cx="379127" cy="379127"/>
          </a:xfrm>
          <a:prstGeom prst="rect">
            <a:avLst/>
          </a:prstGeom>
          <a:solidFill>
            <a:srgbClr val="B9CDE5"/>
          </a:solidFill>
          <a:ln w="12700">
            <a:miter lim="400000"/>
          </a:ln>
        </p:spPr>
        <p:txBody>
          <a:bodyPr lIns="45719" rIns="45719" anchor="ctr"/>
          <a:lstStyle/>
          <a:p>
            <a:pPr defTabSz="389360" hangingPunct="0">
              <a:defRPr sz="1500"/>
            </a:pPr>
            <a:endParaRPr sz="1500" kern="0" dirty="0">
              <a:solidFill>
                <a:srgbClr val="000000"/>
              </a:solidFill>
              <a:cs typeface="Calibri"/>
              <a:sym typeface="Calibri"/>
            </a:endParaRPr>
          </a:p>
        </p:txBody>
      </p:sp>
      <p:sp>
        <p:nvSpPr>
          <p:cNvPr id="17" name="Номер слайда 5">
            <a:extLst>
              <a:ext uri="{FF2B5EF4-FFF2-40B4-BE49-F238E27FC236}">
                <a16:creationId xmlns:a16="http://schemas.microsoft.com/office/drawing/2014/main" xmlns="" id="{C9DC9FF7-CA88-4178-A77E-F3A7BB5C3EDA}"/>
              </a:ext>
            </a:extLst>
          </p:cNvPr>
          <p:cNvSpPr txBox="1">
            <a:spLocks/>
          </p:cNvSpPr>
          <p:nvPr/>
        </p:nvSpPr>
        <p:spPr>
          <a:xfrm>
            <a:off x="11859558" y="6563440"/>
            <a:ext cx="332442" cy="26425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FFFFFF"/>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marL="0" marR="0" lvl="0" indent="0" algn="ctr" defTabSz="457200" rtl="0" eaLnBrk="1" fontAlgn="auto" latinLnBrk="0" hangingPunct="0">
              <a:lnSpc>
                <a:spcPct val="100000"/>
              </a:lnSpc>
              <a:spcBef>
                <a:spcPts val="0"/>
              </a:spcBef>
              <a:spcAft>
                <a:spcPts val="0"/>
              </a:spcAft>
              <a:buClrTx/>
              <a:buSzTx/>
              <a:buFontTx/>
              <a:buNone/>
              <a:tabLst/>
              <a:defRPr/>
            </a:pPr>
            <a:fld id="{86CB4B4D-7CA3-9044-876B-883B54F8677D}" type="slidenum">
              <a:rPr kumimoji="0" lang="ru-RU" sz="1200" b="1" i="0" u="none" strike="noStrike" kern="0" cap="none" spc="0" normalizeH="0" baseline="0" noProof="0" smtClean="0">
                <a:ln>
                  <a:noFill/>
                </a:ln>
                <a:solidFill>
                  <a:srgbClr val="FFFFFF"/>
                </a:solidFill>
                <a:effectLst/>
                <a:uLnTx/>
                <a:uFillTx/>
                <a:latin typeface="Arial"/>
                <a:cs typeface="Arial"/>
                <a:sym typeface="Arial"/>
              </a:rPr>
              <a:pPr marL="0" marR="0" lvl="0" indent="0" algn="ctr" defTabSz="457200" rtl="0" eaLnBrk="1" fontAlgn="auto" latinLnBrk="0" hangingPunct="0">
                <a:lnSpc>
                  <a:spcPct val="100000"/>
                </a:lnSpc>
                <a:spcBef>
                  <a:spcPts val="0"/>
                </a:spcBef>
                <a:spcAft>
                  <a:spcPts val="0"/>
                </a:spcAft>
                <a:buClrTx/>
                <a:buSzTx/>
                <a:buFontTx/>
                <a:buNone/>
                <a:tabLst/>
                <a:defRPr/>
              </a:pPr>
              <a:t>5</a:t>
            </a:fld>
            <a:endParaRPr kumimoji="0" lang="ru-RU" sz="1200" b="1" i="0" u="none" strike="noStrike" kern="0" cap="none" spc="0" normalizeH="0" baseline="0" noProof="0" dirty="0">
              <a:ln>
                <a:noFill/>
              </a:ln>
              <a:solidFill>
                <a:srgbClr val="FFFFFF"/>
              </a:solidFill>
              <a:effectLst/>
              <a:uLnTx/>
              <a:uFillTx/>
              <a:latin typeface="Arial"/>
              <a:cs typeface="Arial"/>
              <a:sym typeface="Arial"/>
            </a:endParaRPr>
          </a:p>
        </p:txBody>
      </p:sp>
      <p:sp>
        <p:nvSpPr>
          <p:cNvPr id="2" name="Заголовок 1"/>
          <p:cNvSpPr>
            <a:spLocks noGrp="1"/>
          </p:cNvSpPr>
          <p:nvPr>
            <p:ph type="title"/>
          </p:nvPr>
        </p:nvSpPr>
        <p:spPr>
          <a:xfrm>
            <a:off x="3694772" y="475416"/>
            <a:ext cx="5189034" cy="1011413"/>
          </a:xfrm>
        </p:spPr>
        <p:txBody>
          <a:bodyPr>
            <a:normAutofit/>
          </a:bodyPr>
          <a:lstStyle/>
          <a:p>
            <a:pPr algn="ctr"/>
            <a:r>
              <a:rPr lang="ru-RU" sz="2400" b="1" dirty="0" smtClean="0">
                <a:solidFill>
                  <a:schemeClr val="accent1">
                    <a:lumMod val="50000"/>
                  </a:schemeClr>
                </a:solidFill>
                <a:latin typeface="+mn-lt"/>
                <a:cs typeface="Times New Roman" panose="02020603050405020304" pitchFamily="18" charset="0"/>
              </a:rPr>
              <a:t>Открыть группы на приём.</a:t>
            </a:r>
            <a:endParaRPr lang="ru-RU" sz="2400" b="1" dirty="0">
              <a:solidFill>
                <a:schemeClr val="accent1">
                  <a:lumMod val="50000"/>
                </a:schemeClr>
              </a:solidFill>
              <a:latin typeface="+mn-lt"/>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176023" y="207291"/>
            <a:ext cx="1920406" cy="1140051"/>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0691" y="1347343"/>
            <a:ext cx="4264025" cy="4920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5484" y="2328709"/>
            <a:ext cx="4144297"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4138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https://apf.mail.ru/cgi-bin/readmsg?id=16020817261307921371;0;2&amp;exif=1&amp;full=1&amp;x-email=nmcmosobl%40mail.ru"/>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endParaRPr lang="ru-RU" sz="1535" dirty="0">
              <a:solidFill>
                <a:prstClr val="black"/>
              </a:solidFill>
              <a:latin typeface="Calibri"/>
            </a:endParaRPr>
          </a:p>
        </p:txBody>
      </p:sp>
      <p:sp>
        <p:nvSpPr>
          <p:cNvPr id="7" name="Номер слайда 5">
            <a:extLst>
              <a:ext uri="{FF2B5EF4-FFF2-40B4-BE49-F238E27FC236}">
                <a16:creationId xmlns:a16="http://schemas.microsoft.com/office/drawing/2014/main" xmlns="" id="{FD87CECD-472F-4F6F-BF59-861190AF9585}"/>
              </a:ext>
            </a:extLst>
          </p:cNvPr>
          <p:cNvSpPr txBox="1">
            <a:spLocks/>
          </p:cNvSpPr>
          <p:nvPr/>
        </p:nvSpPr>
        <p:spPr>
          <a:xfrm>
            <a:off x="11840643" y="6526169"/>
            <a:ext cx="332443" cy="27699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FFFFFF"/>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defTabSz="457189">
              <a:defRPr/>
            </a:pPr>
            <a:r>
              <a:rPr lang="ru-RU" dirty="0">
                <a:latin typeface="Times New Roman" panose="02020603050405020304" pitchFamily="18" charset="0"/>
                <a:cs typeface="Times New Roman" panose="02020603050405020304" pitchFamily="18" charset="0"/>
              </a:rPr>
              <a:t>1</a:t>
            </a:r>
          </a:p>
        </p:txBody>
      </p:sp>
      <p:sp>
        <p:nvSpPr>
          <p:cNvPr id="12" name="Прямоугольник 9">
            <a:extLst>
              <a:ext uri="{FF2B5EF4-FFF2-40B4-BE49-F238E27FC236}">
                <a16:creationId xmlns:a16="http://schemas.microsoft.com/office/drawing/2014/main" xmlns="" id="{7E3A6A68-92B8-47FB-A8B4-2E287B9E0318}"/>
              </a:ext>
            </a:extLst>
          </p:cNvPr>
          <p:cNvSpPr txBox="1"/>
          <p:nvPr/>
        </p:nvSpPr>
        <p:spPr>
          <a:xfrm>
            <a:off x="4581997" y="686973"/>
            <a:ext cx="5375382" cy="4616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371521">
              <a:defRPr sz="2200">
                <a:solidFill>
                  <a:srgbClr val="4B5050"/>
                </a:solidFill>
                <a:latin typeface="Montserrat Bold"/>
                <a:ea typeface="Montserrat Bold"/>
                <a:cs typeface="Montserrat Bold"/>
                <a:sym typeface="Montserrat Bold"/>
              </a:defRPr>
            </a:lvl1pPr>
          </a:lstStyle>
          <a:p>
            <a:pPr algn="ctr" defTabSz="371512">
              <a:defRPr/>
            </a:pP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16" name="Квадрат">
            <a:extLst>
              <a:ext uri="{FF2B5EF4-FFF2-40B4-BE49-F238E27FC236}">
                <a16:creationId xmlns:a16="http://schemas.microsoft.com/office/drawing/2014/main" xmlns="" id="{624E8AA4-D77A-4531-A12C-762ADA4493A6}"/>
              </a:ext>
            </a:extLst>
          </p:cNvPr>
          <p:cNvSpPr/>
          <p:nvPr/>
        </p:nvSpPr>
        <p:spPr>
          <a:xfrm>
            <a:off x="11812873" y="6478873"/>
            <a:ext cx="379127" cy="379127"/>
          </a:xfrm>
          <a:prstGeom prst="rect">
            <a:avLst/>
          </a:prstGeom>
          <a:solidFill>
            <a:srgbClr val="B9CDE5"/>
          </a:solidFill>
          <a:ln w="12700">
            <a:miter lim="400000"/>
          </a:ln>
        </p:spPr>
        <p:txBody>
          <a:bodyPr lIns="45719" rIns="45719" anchor="ctr"/>
          <a:lstStyle/>
          <a:p>
            <a:pPr defTabSz="389360" hangingPunct="0">
              <a:defRPr sz="1500"/>
            </a:pPr>
            <a:endParaRPr sz="1500" kern="0" dirty="0">
              <a:solidFill>
                <a:srgbClr val="000000"/>
              </a:solidFill>
              <a:cs typeface="Calibri"/>
              <a:sym typeface="Calibri"/>
            </a:endParaRPr>
          </a:p>
        </p:txBody>
      </p:sp>
      <p:sp>
        <p:nvSpPr>
          <p:cNvPr id="17" name="Номер слайда 5">
            <a:extLst>
              <a:ext uri="{FF2B5EF4-FFF2-40B4-BE49-F238E27FC236}">
                <a16:creationId xmlns:a16="http://schemas.microsoft.com/office/drawing/2014/main" xmlns="" id="{C9DC9FF7-CA88-4178-A77E-F3A7BB5C3EDA}"/>
              </a:ext>
            </a:extLst>
          </p:cNvPr>
          <p:cNvSpPr txBox="1">
            <a:spLocks/>
          </p:cNvSpPr>
          <p:nvPr/>
        </p:nvSpPr>
        <p:spPr>
          <a:xfrm>
            <a:off x="11859558" y="6563440"/>
            <a:ext cx="332442" cy="26425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FFFFFF"/>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marL="0" marR="0" lvl="0" indent="0" algn="ctr" defTabSz="457200" rtl="0" eaLnBrk="1" fontAlgn="auto" latinLnBrk="0" hangingPunct="0">
              <a:lnSpc>
                <a:spcPct val="100000"/>
              </a:lnSpc>
              <a:spcBef>
                <a:spcPts val="0"/>
              </a:spcBef>
              <a:spcAft>
                <a:spcPts val="0"/>
              </a:spcAft>
              <a:buClrTx/>
              <a:buSzTx/>
              <a:buFontTx/>
              <a:buNone/>
              <a:tabLst/>
              <a:defRPr/>
            </a:pPr>
            <a:fld id="{86CB4B4D-7CA3-9044-876B-883B54F8677D}" type="slidenum">
              <a:rPr kumimoji="0" lang="ru-RU" sz="1200" b="1" i="0" u="none" strike="noStrike" kern="0" cap="none" spc="0" normalizeH="0" baseline="0" noProof="0" smtClean="0">
                <a:ln>
                  <a:noFill/>
                </a:ln>
                <a:solidFill>
                  <a:srgbClr val="FFFFFF"/>
                </a:solidFill>
                <a:effectLst/>
                <a:uLnTx/>
                <a:uFillTx/>
                <a:latin typeface="Arial"/>
                <a:cs typeface="Arial"/>
                <a:sym typeface="Arial"/>
              </a:rPr>
              <a:pPr marL="0" marR="0" lvl="0" indent="0" algn="ctr" defTabSz="457200" rtl="0" eaLnBrk="1" fontAlgn="auto" latinLnBrk="0" hangingPunct="0">
                <a:lnSpc>
                  <a:spcPct val="100000"/>
                </a:lnSpc>
                <a:spcBef>
                  <a:spcPts val="0"/>
                </a:spcBef>
                <a:spcAft>
                  <a:spcPts val="0"/>
                </a:spcAft>
                <a:buClrTx/>
                <a:buSzTx/>
                <a:buFontTx/>
                <a:buNone/>
                <a:tabLst/>
                <a:defRPr/>
              </a:pPr>
              <a:t>6</a:t>
            </a:fld>
            <a:endParaRPr kumimoji="0" lang="ru-RU" sz="1200" b="1" i="0" u="none" strike="noStrike" kern="0" cap="none" spc="0" normalizeH="0" baseline="0" noProof="0" dirty="0">
              <a:ln>
                <a:noFill/>
              </a:ln>
              <a:solidFill>
                <a:srgbClr val="FFFFFF"/>
              </a:solidFill>
              <a:effectLst/>
              <a:uLnTx/>
              <a:uFillTx/>
              <a:latin typeface="Arial"/>
              <a:cs typeface="Arial"/>
              <a:sym typeface="Arial"/>
            </a:endParaRPr>
          </a:p>
        </p:txBody>
      </p:sp>
      <p:sp>
        <p:nvSpPr>
          <p:cNvPr id="2" name="Заголовок 1"/>
          <p:cNvSpPr>
            <a:spLocks noGrp="1"/>
          </p:cNvSpPr>
          <p:nvPr>
            <p:ph type="title"/>
          </p:nvPr>
        </p:nvSpPr>
        <p:spPr>
          <a:xfrm>
            <a:off x="3680325" y="841635"/>
            <a:ext cx="5189034" cy="1011413"/>
          </a:xfrm>
        </p:spPr>
        <p:txBody>
          <a:bodyPr>
            <a:normAutofit fontScale="90000"/>
          </a:bodyPr>
          <a:lstStyle/>
          <a:p>
            <a:pPr algn="ctr"/>
            <a:r>
              <a:rPr lang="ru-RU" sz="2400" b="1" dirty="0">
                <a:solidFill>
                  <a:schemeClr val="accent1">
                    <a:lumMod val="50000"/>
                  </a:schemeClr>
                </a:solidFill>
                <a:latin typeface="+mn-lt"/>
                <a:cs typeface="Times New Roman" panose="02020603050405020304" pitchFamily="18" charset="0"/>
              </a:rPr>
              <a:t>Заявления обработанные (или </a:t>
            </a:r>
            <a:r>
              <a:rPr lang="ru-RU" sz="2400" b="1" dirty="0" smtClean="0">
                <a:solidFill>
                  <a:schemeClr val="accent1">
                    <a:lumMod val="50000"/>
                  </a:schemeClr>
                </a:solidFill>
                <a:latin typeface="+mn-lt"/>
                <a:cs typeface="Times New Roman" panose="02020603050405020304" pitchFamily="18" charset="0"/>
              </a:rPr>
              <a:t>рассмотренные), только со </a:t>
            </a:r>
            <a:r>
              <a:rPr lang="ru-RU" sz="2400" b="1" dirty="0">
                <a:solidFill>
                  <a:schemeClr val="accent1">
                    <a:lumMod val="50000"/>
                  </a:schemeClr>
                </a:solidFill>
                <a:latin typeface="+mn-lt"/>
                <a:cs typeface="Times New Roman" panose="02020603050405020304" pitchFamily="18" charset="0"/>
              </a:rPr>
              <a:t>статусом – «ОТКЛОНЕНА» или «ОБУЧАЕТСЯ».</a:t>
            </a:r>
          </a:p>
        </p:txBody>
      </p:sp>
      <p:pic>
        <p:nvPicPr>
          <p:cNvPr id="6" name="Рисунок 5"/>
          <p:cNvPicPr>
            <a:picLocks noChangeAspect="1"/>
          </p:cNvPicPr>
          <p:nvPr/>
        </p:nvPicPr>
        <p:blipFill>
          <a:blip r:embed="rId2"/>
          <a:stretch>
            <a:fillRect/>
          </a:stretch>
        </p:blipFill>
        <p:spPr>
          <a:xfrm>
            <a:off x="176023" y="207291"/>
            <a:ext cx="1920406" cy="1140051"/>
          </a:xfrm>
          <a:prstGeom prst="rect">
            <a:avLst/>
          </a:prstGeom>
        </p:spPr>
      </p:pic>
      <p:sp>
        <p:nvSpPr>
          <p:cNvPr id="10" name="Заголовок 1"/>
          <p:cNvSpPr txBox="1">
            <a:spLocks/>
          </p:cNvSpPr>
          <p:nvPr/>
        </p:nvSpPr>
        <p:spPr>
          <a:xfrm>
            <a:off x="3043391" y="2230295"/>
            <a:ext cx="6887735" cy="101141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dirty="0" smtClean="0">
                <a:solidFill>
                  <a:schemeClr val="accent1">
                    <a:lumMod val="50000"/>
                  </a:schemeClr>
                </a:solidFill>
                <a:latin typeface="+mn-lt"/>
                <a:cs typeface="Times New Roman" panose="02020603050405020304" pitchFamily="18" charset="0"/>
              </a:rPr>
              <a:t>Заявления со статусом – «ОТКЛОНЕНА».</a:t>
            </a:r>
          </a:p>
          <a:p>
            <a:pPr algn="ctr"/>
            <a:r>
              <a:rPr lang="ru-RU" sz="2400" b="1" dirty="0" smtClean="0">
                <a:solidFill>
                  <a:schemeClr val="accent1">
                    <a:lumMod val="50000"/>
                  </a:schemeClr>
                </a:solidFill>
                <a:latin typeface="+mn-lt"/>
                <a:cs typeface="Times New Roman" panose="02020603050405020304" pitchFamily="18" charset="0"/>
              </a:rPr>
              <a:t>Выбор причин из административного регламента.</a:t>
            </a:r>
          </a:p>
          <a:p>
            <a:pPr algn="ctr"/>
            <a:r>
              <a:rPr lang="ru-RU" sz="2400" b="1" dirty="0" smtClean="0">
                <a:solidFill>
                  <a:schemeClr val="accent1">
                    <a:lumMod val="50000"/>
                  </a:schemeClr>
                </a:solidFill>
                <a:latin typeface="+mn-lt"/>
                <a:cs typeface="Times New Roman" panose="02020603050405020304" pitchFamily="18" charset="0"/>
              </a:rPr>
              <a:t>Выбирать причины внимательно (не указывать неподходящие причины).</a:t>
            </a:r>
            <a:endParaRPr lang="ru-RU" sz="2400" b="1" dirty="0">
              <a:solidFill>
                <a:schemeClr val="accent1">
                  <a:lumMod val="50000"/>
                </a:schemeClr>
              </a:solidFill>
              <a:latin typeface="+mn-lt"/>
              <a:cs typeface="Times New Roman" panose="02020603050405020304" pitchFamily="18" charset="0"/>
            </a:endParaRPr>
          </a:p>
        </p:txBody>
      </p:sp>
      <p:sp>
        <p:nvSpPr>
          <p:cNvPr id="11" name="Заголовок 1"/>
          <p:cNvSpPr txBox="1">
            <a:spLocks/>
          </p:cNvSpPr>
          <p:nvPr/>
        </p:nvSpPr>
        <p:spPr>
          <a:xfrm>
            <a:off x="3055440" y="3524843"/>
            <a:ext cx="6887735" cy="101141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dirty="0">
                <a:solidFill>
                  <a:schemeClr val="accent1">
                    <a:lumMod val="50000"/>
                  </a:schemeClr>
                </a:solidFill>
                <a:latin typeface="Times New Roman" panose="02020603050405020304" pitchFamily="18" charset="0"/>
                <a:cs typeface="Times New Roman" panose="02020603050405020304" pitchFamily="18" charset="0"/>
              </a:rPr>
              <a:t> </a:t>
            </a:r>
            <a:r>
              <a:rPr lang="ru-RU" sz="2400" b="1" dirty="0">
                <a:solidFill>
                  <a:schemeClr val="accent1">
                    <a:lumMod val="50000"/>
                  </a:schemeClr>
                </a:solidFill>
                <a:latin typeface="+mn-lt"/>
                <a:cs typeface="Times New Roman" panose="02020603050405020304" pitchFamily="18" charset="0"/>
              </a:rPr>
              <a:t>Заявки обработанные в последний день попадают в статистику, как просроченные! </a:t>
            </a:r>
            <a:endParaRPr lang="ru-RU" sz="2400" b="1" dirty="0" smtClean="0">
              <a:solidFill>
                <a:schemeClr val="accent1">
                  <a:lumMod val="50000"/>
                </a:schemeClr>
              </a:solidFill>
              <a:latin typeface="+mn-lt"/>
              <a:cs typeface="Times New Roman" panose="02020603050405020304" pitchFamily="18" charset="0"/>
            </a:endParaRPr>
          </a:p>
          <a:p>
            <a:pPr algn="ctr"/>
            <a:r>
              <a:rPr lang="ru-RU" sz="2400" b="1" dirty="0" smtClean="0">
                <a:solidFill>
                  <a:schemeClr val="accent1">
                    <a:lumMod val="50000"/>
                  </a:schemeClr>
                </a:solidFill>
                <a:latin typeface="+mn-lt"/>
                <a:cs typeface="Times New Roman" panose="02020603050405020304" pitchFamily="18" charset="0"/>
              </a:rPr>
              <a:t>Поэтому важно обрабатывать </a:t>
            </a:r>
            <a:r>
              <a:rPr lang="ru-RU" sz="2400" b="1" dirty="0">
                <a:solidFill>
                  <a:schemeClr val="accent1">
                    <a:lumMod val="50000"/>
                  </a:schemeClr>
                </a:solidFill>
                <a:latin typeface="+mn-lt"/>
                <a:cs typeface="Times New Roman" panose="02020603050405020304" pitchFamily="18" charset="0"/>
              </a:rPr>
              <a:t>заявления заранее!</a:t>
            </a:r>
          </a:p>
        </p:txBody>
      </p:sp>
      <p:sp>
        <p:nvSpPr>
          <p:cNvPr id="13" name="Заголовок 1"/>
          <p:cNvSpPr txBox="1">
            <a:spLocks/>
          </p:cNvSpPr>
          <p:nvPr/>
        </p:nvSpPr>
        <p:spPr>
          <a:xfrm>
            <a:off x="3066229" y="4900544"/>
            <a:ext cx="6887735" cy="10114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dirty="0">
                <a:solidFill>
                  <a:schemeClr val="accent1">
                    <a:lumMod val="50000"/>
                  </a:schemeClr>
                </a:solidFill>
                <a:latin typeface="Times New Roman" panose="02020603050405020304" pitchFamily="18" charset="0"/>
                <a:cs typeface="Times New Roman" panose="02020603050405020304" pitchFamily="18" charset="0"/>
              </a:rPr>
              <a:t> </a:t>
            </a:r>
            <a:r>
              <a:rPr lang="ru-RU" sz="2400" b="1" dirty="0">
                <a:solidFill>
                  <a:schemeClr val="accent1">
                    <a:lumMod val="50000"/>
                  </a:schemeClr>
                </a:solidFill>
                <a:latin typeface="+mn-lt"/>
                <a:cs typeface="Times New Roman" panose="02020603050405020304" pitchFamily="18" charset="0"/>
              </a:rPr>
              <a:t>Заявки </a:t>
            </a:r>
            <a:r>
              <a:rPr lang="ru-RU" sz="2400" b="1" dirty="0" smtClean="0">
                <a:solidFill>
                  <a:schemeClr val="accent1">
                    <a:lumMod val="50000"/>
                  </a:schemeClr>
                </a:solidFill>
                <a:latin typeface="+mn-lt"/>
                <a:cs typeface="Times New Roman" panose="02020603050405020304" pitchFamily="18" charset="0"/>
              </a:rPr>
              <a:t>не должны находится в статусе НОВАЯ </a:t>
            </a:r>
          </a:p>
          <a:p>
            <a:pPr algn="ctr"/>
            <a:r>
              <a:rPr lang="ru-RU" sz="2400" b="1" dirty="0" smtClean="0">
                <a:solidFill>
                  <a:schemeClr val="accent1">
                    <a:lumMod val="50000"/>
                  </a:schemeClr>
                </a:solidFill>
                <a:latin typeface="+mn-lt"/>
                <a:cs typeface="Times New Roman" panose="02020603050405020304" pitchFamily="18" charset="0"/>
              </a:rPr>
              <a:t>в течении 25 рабочих дней</a:t>
            </a:r>
            <a:endParaRPr lang="ru-RU" sz="2400" b="1" dirty="0">
              <a:solidFill>
                <a:schemeClr val="accent1">
                  <a:lumMod val="50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502053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https://apf.mail.ru/cgi-bin/readmsg?id=16020817261307921371;0;2&amp;exif=1&amp;full=1&amp;x-email=nmcmosobl%40mail.ru"/>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endParaRPr lang="ru-RU" sz="1535" dirty="0">
              <a:solidFill>
                <a:prstClr val="black"/>
              </a:solidFill>
              <a:latin typeface="Calibri"/>
            </a:endParaRPr>
          </a:p>
        </p:txBody>
      </p:sp>
      <p:sp>
        <p:nvSpPr>
          <p:cNvPr id="7" name="Номер слайда 5">
            <a:extLst>
              <a:ext uri="{FF2B5EF4-FFF2-40B4-BE49-F238E27FC236}">
                <a16:creationId xmlns:a16="http://schemas.microsoft.com/office/drawing/2014/main" xmlns="" id="{FD87CECD-472F-4F6F-BF59-861190AF9585}"/>
              </a:ext>
            </a:extLst>
          </p:cNvPr>
          <p:cNvSpPr txBox="1">
            <a:spLocks/>
          </p:cNvSpPr>
          <p:nvPr/>
        </p:nvSpPr>
        <p:spPr>
          <a:xfrm>
            <a:off x="11840643" y="6526169"/>
            <a:ext cx="332443" cy="27699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FFFFFF"/>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defTabSz="457189">
              <a:defRPr/>
            </a:pPr>
            <a:r>
              <a:rPr lang="ru-RU" dirty="0">
                <a:latin typeface="Times New Roman" panose="02020603050405020304" pitchFamily="18" charset="0"/>
                <a:cs typeface="Times New Roman" panose="02020603050405020304" pitchFamily="18" charset="0"/>
              </a:rPr>
              <a:t>1</a:t>
            </a:r>
          </a:p>
        </p:txBody>
      </p:sp>
      <p:sp>
        <p:nvSpPr>
          <p:cNvPr id="12" name="Прямоугольник 9">
            <a:extLst>
              <a:ext uri="{FF2B5EF4-FFF2-40B4-BE49-F238E27FC236}">
                <a16:creationId xmlns:a16="http://schemas.microsoft.com/office/drawing/2014/main" xmlns="" id="{7E3A6A68-92B8-47FB-A8B4-2E287B9E0318}"/>
              </a:ext>
            </a:extLst>
          </p:cNvPr>
          <p:cNvSpPr txBox="1"/>
          <p:nvPr/>
        </p:nvSpPr>
        <p:spPr>
          <a:xfrm>
            <a:off x="4581997" y="686973"/>
            <a:ext cx="5375382" cy="4616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371521">
              <a:defRPr sz="2200">
                <a:solidFill>
                  <a:srgbClr val="4B5050"/>
                </a:solidFill>
                <a:latin typeface="Montserrat Bold"/>
                <a:ea typeface="Montserrat Bold"/>
                <a:cs typeface="Montserrat Bold"/>
                <a:sym typeface="Montserrat Bold"/>
              </a:defRPr>
            </a:lvl1pPr>
          </a:lstStyle>
          <a:p>
            <a:pPr algn="ctr" defTabSz="371512">
              <a:defRPr/>
            </a:pP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16" name="Квадрат">
            <a:extLst>
              <a:ext uri="{FF2B5EF4-FFF2-40B4-BE49-F238E27FC236}">
                <a16:creationId xmlns:a16="http://schemas.microsoft.com/office/drawing/2014/main" xmlns="" id="{624E8AA4-D77A-4531-A12C-762ADA4493A6}"/>
              </a:ext>
            </a:extLst>
          </p:cNvPr>
          <p:cNvSpPr/>
          <p:nvPr/>
        </p:nvSpPr>
        <p:spPr>
          <a:xfrm>
            <a:off x="11812873" y="6478873"/>
            <a:ext cx="379127" cy="379127"/>
          </a:xfrm>
          <a:prstGeom prst="rect">
            <a:avLst/>
          </a:prstGeom>
          <a:solidFill>
            <a:srgbClr val="B9CDE5"/>
          </a:solidFill>
          <a:ln w="12700">
            <a:miter lim="400000"/>
          </a:ln>
        </p:spPr>
        <p:txBody>
          <a:bodyPr lIns="45719" rIns="45719" anchor="ctr"/>
          <a:lstStyle/>
          <a:p>
            <a:pPr defTabSz="389360" hangingPunct="0">
              <a:defRPr sz="1500"/>
            </a:pPr>
            <a:endParaRPr sz="1500" kern="0" dirty="0">
              <a:solidFill>
                <a:srgbClr val="000000"/>
              </a:solidFill>
              <a:cs typeface="Calibri"/>
              <a:sym typeface="Calibri"/>
            </a:endParaRPr>
          </a:p>
        </p:txBody>
      </p:sp>
      <p:sp>
        <p:nvSpPr>
          <p:cNvPr id="17" name="Номер слайда 5">
            <a:extLst>
              <a:ext uri="{FF2B5EF4-FFF2-40B4-BE49-F238E27FC236}">
                <a16:creationId xmlns:a16="http://schemas.microsoft.com/office/drawing/2014/main" xmlns="" id="{C9DC9FF7-CA88-4178-A77E-F3A7BB5C3EDA}"/>
              </a:ext>
            </a:extLst>
          </p:cNvPr>
          <p:cNvSpPr txBox="1">
            <a:spLocks/>
          </p:cNvSpPr>
          <p:nvPr/>
        </p:nvSpPr>
        <p:spPr>
          <a:xfrm>
            <a:off x="11859558" y="6563440"/>
            <a:ext cx="332442" cy="26425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FFFFFF"/>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marL="0" marR="0" lvl="0" indent="0" algn="ctr" defTabSz="457200" rtl="0" eaLnBrk="1" fontAlgn="auto" latinLnBrk="0" hangingPunct="0">
              <a:lnSpc>
                <a:spcPct val="100000"/>
              </a:lnSpc>
              <a:spcBef>
                <a:spcPts val="0"/>
              </a:spcBef>
              <a:spcAft>
                <a:spcPts val="0"/>
              </a:spcAft>
              <a:buClrTx/>
              <a:buSzTx/>
              <a:buFontTx/>
              <a:buNone/>
              <a:tabLst/>
              <a:defRPr/>
            </a:pPr>
            <a:fld id="{86CB4B4D-7CA3-9044-876B-883B54F8677D}" type="slidenum">
              <a:rPr kumimoji="0" lang="ru-RU" sz="1200" b="1" i="0" u="none" strike="noStrike" kern="0" cap="none" spc="0" normalizeH="0" baseline="0" noProof="0" smtClean="0">
                <a:ln>
                  <a:noFill/>
                </a:ln>
                <a:solidFill>
                  <a:srgbClr val="FFFFFF"/>
                </a:solidFill>
                <a:effectLst/>
                <a:uLnTx/>
                <a:uFillTx/>
                <a:latin typeface="Arial"/>
                <a:cs typeface="Arial"/>
                <a:sym typeface="Arial"/>
              </a:rPr>
              <a:pPr marL="0" marR="0" lvl="0" indent="0" algn="ctr" defTabSz="457200" rtl="0" eaLnBrk="1" fontAlgn="auto" latinLnBrk="0" hangingPunct="0">
                <a:lnSpc>
                  <a:spcPct val="100000"/>
                </a:lnSpc>
                <a:spcBef>
                  <a:spcPts val="0"/>
                </a:spcBef>
                <a:spcAft>
                  <a:spcPts val="0"/>
                </a:spcAft>
                <a:buClrTx/>
                <a:buSzTx/>
                <a:buFontTx/>
                <a:buNone/>
                <a:tabLst/>
                <a:defRPr/>
              </a:pPr>
              <a:t>7</a:t>
            </a:fld>
            <a:endParaRPr kumimoji="0" lang="ru-RU" sz="1200" b="1" i="0" u="none" strike="noStrike" kern="0" cap="none" spc="0" normalizeH="0" baseline="0" noProof="0" dirty="0">
              <a:ln>
                <a:noFill/>
              </a:ln>
              <a:solidFill>
                <a:srgbClr val="FFFFFF"/>
              </a:solidFill>
              <a:effectLst/>
              <a:uLnTx/>
              <a:uFillTx/>
              <a:latin typeface="Arial"/>
              <a:cs typeface="Arial"/>
              <a:sym typeface="Arial"/>
            </a:endParaRPr>
          </a:p>
        </p:txBody>
      </p:sp>
      <p:sp>
        <p:nvSpPr>
          <p:cNvPr id="2" name="Заголовок 1"/>
          <p:cNvSpPr>
            <a:spLocks noGrp="1"/>
          </p:cNvSpPr>
          <p:nvPr>
            <p:ph type="title"/>
          </p:nvPr>
        </p:nvSpPr>
        <p:spPr>
          <a:xfrm>
            <a:off x="3694772" y="841635"/>
            <a:ext cx="5189034" cy="1011413"/>
          </a:xfrm>
        </p:spPr>
        <p:txBody>
          <a:bodyPr>
            <a:normAutofit/>
          </a:bodyPr>
          <a:lstStyle/>
          <a:p>
            <a:pPr algn="ctr"/>
            <a:r>
              <a:rPr lang="ru-RU" sz="2000" b="1" dirty="0">
                <a:solidFill>
                  <a:schemeClr val="accent1">
                    <a:lumMod val="50000"/>
                  </a:schemeClr>
                </a:solidFill>
                <a:latin typeface="+mn-lt"/>
                <a:cs typeface="Times New Roman" panose="02020603050405020304" pitchFamily="18" charset="0"/>
              </a:rPr>
              <a:t>Заявления, поступающие с Федерального </a:t>
            </a:r>
            <a:r>
              <a:rPr lang="ru-RU" sz="2000" b="1" dirty="0" smtClean="0">
                <a:solidFill>
                  <a:schemeClr val="accent1">
                    <a:lumMod val="50000"/>
                  </a:schemeClr>
                </a:solidFill>
                <a:latin typeface="+mn-lt"/>
                <a:cs typeface="Times New Roman" panose="02020603050405020304" pitchFamily="18" charset="0"/>
              </a:rPr>
              <a:t>портала </a:t>
            </a:r>
            <a:r>
              <a:rPr lang="ru-RU" sz="2000" b="1" dirty="0">
                <a:solidFill>
                  <a:schemeClr val="accent1">
                    <a:lumMod val="50000"/>
                  </a:schemeClr>
                </a:solidFill>
                <a:latin typeface="+mn-lt"/>
                <a:cs typeface="Times New Roman" panose="02020603050405020304" pitchFamily="18" charset="0"/>
              </a:rPr>
              <a:t>государственных </a:t>
            </a:r>
            <a:r>
              <a:rPr lang="ru-RU" sz="2000" b="1" dirty="0" smtClean="0">
                <a:solidFill>
                  <a:schemeClr val="accent1">
                    <a:lumMod val="50000"/>
                  </a:schemeClr>
                </a:solidFill>
                <a:latin typeface="+mn-lt"/>
                <a:cs typeface="Times New Roman" panose="02020603050405020304" pitchFamily="18" charset="0"/>
              </a:rPr>
              <a:t>услуг. </a:t>
            </a:r>
            <a:endParaRPr lang="ru-RU" sz="2000" b="1" dirty="0">
              <a:solidFill>
                <a:schemeClr val="accent1">
                  <a:lumMod val="50000"/>
                </a:schemeClr>
              </a:solidFill>
              <a:latin typeface="+mn-lt"/>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176023" y="207291"/>
            <a:ext cx="1920406" cy="1140051"/>
          </a:xfrm>
          <a:prstGeom prst="rect">
            <a:avLst/>
          </a:prstGeom>
        </p:spPr>
      </p:pic>
      <p:sp>
        <p:nvSpPr>
          <p:cNvPr id="10" name="Заголовок 1"/>
          <p:cNvSpPr txBox="1">
            <a:spLocks/>
          </p:cNvSpPr>
          <p:nvPr/>
        </p:nvSpPr>
        <p:spPr>
          <a:xfrm>
            <a:off x="2845421" y="2179752"/>
            <a:ext cx="6887735" cy="10114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ru-RU"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136226" y="1649212"/>
            <a:ext cx="10511883" cy="646331"/>
          </a:xfrm>
          <a:prstGeom prst="rect">
            <a:avLst/>
          </a:prstGeom>
        </p:spPr>
        <p:txBody>
          <a:bodyPr wrap="square">
            <a:spAutoFit/>
          </a:bodyPr>
          <a:lstStyle/>
          <a:p>
            <a:pPr algn="ctr"/>
            <a:r>
              <a:rPr lang="ru-RU" b="1" dirty="0" smtClean="0">
                <a:solidFill>
                  <a:schemeClr val="accent1">
                    <a:lumMod val="50000"/>
                  </a:schemeClr>
                </a:solidFill>
                <a:cs typeface="Times New Roman" panose="02020603050405020304" pitchFamily="18" charset="0"/>
              </a:rPr>
              <a:t>Подкрепление </a:t>
            </a:r>
            <a:r>
              <a:rPr lang="ru-RU" b="1" dirty="0">
                <a:solidFill>
                  <a:schemeClr val="accent1">
                    <a:lumMod val="50000"/>
                  </a:schemeClr>
                </a:solidFill>
                <a:cs typeface="Times New Roman" panose="02020603050405020304" pitchFamily="18" charset="0"/>
              </a:rPr>
              <a:t>документов не требуется. </a:t>
            </a:r>
            <a:r>
              <a:rPr lang="ru-RU" b="1" dirty="0" smtClean="0">
                <a:solidFill>
                  <a:schemeClr val="accent1">
                    <a:lumMod val="50000"/>
                  </a:schemeClr>
                </a:solidFill>
                <a:cs typeface="Times New Roman" panose="02020603050405020304" pitchFamily="18" charset="0"/>
              </a:rPr>
              <a:t>Подразумевается</a:t>
            </a:r>
            <a:r>
              <a:rPr lang="ru-RU" b="1" dirty="0">
                <a:solidFill>
                  <a:schemeClr val="accent1">
                    <a:lumMod val="50000"/>
                  </a:schemeClr>
                </a:solidFill>
                <a:cs typeface="Times New Roman" panose="02020603050405020304" pitchFamily="18" charset="0"/>
              </a:rPr>
              <a:t>, что с </a:t>
            </a:r>
            <a:r>
              <a:rPr lang="ru-RU" b="1" dirty="0" err="1">
                <a:solidFill>
                  <a:schemeClr val="accent1">
                    <a:lumMod val="50000"/>
                  </a:schemeClr>
                </a:solidFill>
                <a:cs typeface="Times New Roman" panose="02020603050405020304" pitchFamily="18" charset="0"/>
              </a:rPr>
              <a:t>Госуслуг</a:t>
            </a:r>
            <a:r>
              <a:rPr lang="ru-RU" b="1" dirty="0">
                <a:solidFill>
                  <a:schemeClr val="accent1">
                    <a:lumMod val="50000"/>
                  </a:schemeClr>
                </a:solidFill>
                <a:cs typeface="Times New Roman" panose="02020603050405020304" pitchFamily="18" charset="0"/>
              </a:rPr>
              <a:t> данные поступают проверенные и </a:t>
            </a:r>
            <a:r>
              <a:rPr lang="ru-RU" b="1" dirty="0" smtClean="0">
                <a:solidFill>
                  <a:schemeClr val="accent1">
                    <a:lumMod val="50000"/>
                  </a:schemeClr>
                </a:solidFill>
                <a:cs typeface="Times New Roman" panose="02020603050405020304" pitchFamily="18" charset="0"/>
              </a:rPr>
              <a:t>валидные.</a:t>
            </a:r>
            <a:endParaRPr lang="ru-RU" b="1" dirty="0">
              <a:solidFill>
                <a:schemeClr val="accent1">
                  <a:lumMod val="50000"/>
                </a:schemeClr>
              </a:solidFill>
              <a:cs typeface="Times New Roman" panose="02020603050405020304" pitchFamily="18" charset="0"/>
            </a:endParaRPr>
          </a:p>
        </p:txBody>
      </p:sp>
      <p:sp>
        <p:nvSpPr>
          <p:cNvPr id="13" name="Заголовок 1"/>
          <p:cNvSpPr txBox="1">
            <a:spLocks/>
          </p:cNvSpPr>
          <p:nvPr/>
        </p:nvSpPr>
        <p:spPr>
          <a:xfrm>
            <a:off x="1121357" y="2237648"/>
            <a:ext cx="10437542" cy="10114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800" b="1" dirty="0" smtClean="0">
                <a:solidFill>
                  <a:schemeClr val="accent1">
                    <a:lumMod val="50000"/>
                  </a:schemeClr>
                </a:solidFill>
                <a:latin typeface="+mn-lt"/>
                <a:cs typeface="Times New Roman" panose="02020603050405020304" pitchFamily="18" charset="0"/>
              </a:rPr>
              <a:t>Заявления, поступающие с Федерального портала государственных услуг. </a:t>
            </a:r>
          </a:p>
          <a:p>
            <a:pPr algn="ctr"/>
            <a:r>
              <a:rPr lang="ru-RU" sz="1800" b="1" dirty="0" smtClean="0">
                <a:solidFill>
                  <a:schemeClr val="accent1">
                    <a:lumMod val="50000"/>
                  </a:schemeClr>
                </a:solidFill>
                <a:latin typeface="+mn-lt"/>
                <a:cs typeface="Times New Roman" panose="02020603050405020304" pitchFamily="18" charset="0"/>
              </a:rPr>
              <a:t>Не имеют номера и сроков обработки. Важно – отследить самостоятельно срок обработки 25 рабочих дней с момента поступления.</a:t>
            </a:r>
            <a:endParaRPr lang="ru-RU" sz="1800" b="1" dirty="0">
              <a:solidFill>
                <a:schemeClr val="accent1">
                  <a:lumMod val="50000"/>
                </a:schemeClr>
              </a:solidFill>
              <a:latin typeface="+mn-lt"/>
              <a:cs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2958791" y="3191165"/>
            <a:ext cx="6400800" cy="2940142"/>
          </a:xfrm>
          <a:prstGeom prst="rect">
            <a:avLst/>
          </a:prstGeom>
        </p:spPr>
      </p:pic>
    </p:spTree>
    <p:extLst>
      <p:ext uri="{BB962C8B-B14F-4D97-AF65-F5344CB8AC3E}">
        <p14:creationId xmlns:p14="http://schemas.microsoft.com/office/powerpoint/2010/main" val="1766437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https://apf.mail.ru/cgi-bin/readmsg?id=16020817261307921371;0;2&amp;exif=1&amp;full=1&amp;x-email=nmcmosobl%40mail.ru"/>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endParaRPr lang="ru-RU" sz="1535" dirty="0">
              <a:solidFill>
                <a:prstClr val="black"/>
              </a:solidFill>
              <a:latin typeface="Calibri"/>
            </a:endParaRPr>
          </a:p>
        </p:txBody>
      </p:sp>
      <p:sp>
        <p:nvSpPr>
          <p:cNvPr id="7" name="Номер слайда 5">
            <a:extLst>
              <a:ext uri="{FF2B5EF4-FFF2-40B4-BE49-F238E27FC236}">
                <a16:creationId xmlns:a16="http://schemas.microsoft.com/office/drawing/2014/main" xmlns="" id="{FD87CECD-472F-4F6F-BF59-861190AF9585}"/>
              </a:ext>
            </a:extLst>
          </p:cNvPr>
          <p:cNvSpPr txBox="1">
            <a:spLocks/>
          </p:cNvSpPr>
          <p:nvPr/>
        </p:nvSpPr>
        <p:spPr>
          <a:xfrm>
            <a:off x="11840643" y="6526169"/>
            <a:ext cx="332443" cy="27699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FFFFFF"/>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defTabSz="457189">
              <a:defRPr/>
            </a:pPr>
            <a:r>
              <a:rPr lang="ru-RU" dirty="0">
                <a:latin typeface="Times New Roman" panose="02020603050405020304" pitchFamily="18" charset="0"/>
                <a:cs typeface="Times New Roman" panose="02020603050405020304" pitchFamily="18" charset="0"/>
              </a:rPr>
              <a:t>1</a:t>
            </a:r>
          </a:p>
        </p:txBody>
      </p:sp>
      <p:sp>
        <p:nvSpPr>
          <p:cNvPr id="12" name="Прямоугольник 9">
            <a:extLst>
              <a:ext uri="{FF2B5EF4-FFF2-40B4-BE49-F238E27FC236}">
                <a16:creationId xmlns:a16="http://schemas.microsoft.com/office/drawing/2014/main" xmlns="" id="{7E3A6A68-92B8-47FB-A8B4-2E287B9E0318}"/>
              </a:ext>
            </a:extLst>
          </p:cNvPr>
          <p:cNvSpPr txBox="1"/>
          <p:nvPr/>
        </p:nvSpPr>
        <p:spPr>
          <a:xfrm>
            <a:off x="3816280" y="715051"/>
            <a:ext cx="5375382" cy="4616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371521">
              <a:defRPr sz="2200">
                <a:solidFill>
                  <a:srgbClr val="4B5050"/>
                </a:solidFill>
                <a:latin typeface="Montserrat Bold"/>
                <a:ea typeface="Montserrat Bold"/>
                <a:cs typeface="Montserrat Bold"/>
                <a:sym typeface="Montserrat Bold"/>
              </a:defRPr>
            </a:lvl1pPr>
          </a:lstStyle>
          <a:p>
            <a:pPr algn="ctr" defTabSz="371512">
              <a:defRPr/>
            </a:pP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16" name="Квадрат">
            <a:extLst>
              <a:ext uri="{FF2B5EF4-FFF2-40B4-BE49-F238E27FC236}">
                <a16:creationId xmlns:a16="http://schemas.microsoft.com/office/drawing/2014/main" xmlns="" id="{624E8AA4-D77A-4531-A12C-762ADA4493A6}"/>
              </a:ext>
            </a:extLst>
          </p:cNvPr>
          <p:cNvSpPr/>
          <p:nvPr/>
        </p:nvSpPr>
        <p:spPr>
          <a:xfrm>
            <a:off x="11812873" y="6478873"/>
            <a:ext cx="379127" cy="379127"/>
          </a:xfrm>
          <a:prstGeom prst="rect">
            <a:avLst/>
          </a:prstGeom>
          <a:solidFill>
            <a:srgbClr val="B9CDE5"/>
          </a:solidFill>
          <a:ln w="12700">
            <a:miter lim="400000"/>
          </a:ln>
        </p:spPr>
        <p:txBody>
          <a:bodyPr lIns="45719" rIns="45719" anchor="ctr"/>
          <a:lstStyle/>
          <a:p>
            <a:pPr defTabSz="389360" hangingPunct="0">
              <a:defRPr sz="1500"/>
            </a:pPr>
            <a:endParaRPr sz="1500" kern="0" dirty="0">
              <a:solidFill>
                <a:srgbClr val="000000"/>
              </a:solidFill>
              <a:cs typeface="Calibri"/>
              <a:sym typeface="Calibri"/>
            </a:endParaRPr>
          </a:p>
        </p:txBody>
      </p:sp>
      <p:sp>
        <p:nvSpPr>
          <p:cNvPr id="17" name="Номер слайда 5">
            <a:extLst>
              <a:ext uri="{FF2B5EF4-FFF2-40B4-BE49-F238E27FC236}">
                <a16:creationId xmlns:a16="http://schemas.microsoft.com/office/drawing/2014/main" xmlns="" id="{C9DC9FF7-CA88-4178-A77E-F3A7BB5C3EDA}"/>
              </a:ext>
            </a:extLst>
          </p:cNvPr>
          <p:cNvSpPr txBox="1">
            <a:spLocks/>
          </p:cNvSpPr>
          <p:nvPr/>
        </p:nvSpPr>
        <p:spPr>
          <a:xfrm>
            <a:off x="11859558" y="6563440"/>
            <a:ext cx="332442" cy="26425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FFFFFF"/>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marL="0" marR="0" lvl="0" indent="0" algn="ctr" defTabSz="457200" rtl="0" eaLnBrk="1" fontAlgn="auto" latinLnBrk="0" hangingPunct="0">
              <a:lnSpc>
                <a:spcPct val="100000"/>
              </a:lnSpc>
              <a:spcBef>
                <a:spcPts val="0"/>
              </a:spcBef>
              <a:spcAft>
                <a:spcPts val="0"/>
              </a:spcAft>
              <a:buClrTx/>
              <a:buSzTx/>
              <a:buFontTx/>
              <a:buNone/>
              <a:tabLst/>
              <a:defRPr/>
            </a:pPr>
            <a:fld id="{86CB4B4D-7CA3-9044-876B-883B54F8677D}" type="slidenum">
              <a:rPr kumimoji="0" lang="ru-RU" sz="1200" b="1" i="0" u="none" strike="noStrike" kern="0" cap="none" spc="0" normalizeH="0" baseline="0" noProof="0" smtClean="0">
                <a:ln>
                  <a:noFill/>
                </a:ln>
                <a:solidFill>
                  <a:srgbClr val="FFFFFF"/>
                </a:solidFill>
                <a:effectLst/>
                <a:uLnTx/>
                <a:uFillTx/>
                <a:latin typeface="Arial"/>
                <a:cs typeface="Arial"/>
                <a:sym typeface="Arial"/>
              </a:rPr>
              <a:pPr marL="0" marR="0" lvl="0" indent="0" algn="ctr" defTabSz="457200" rtl="0" eaLnBrk="1" fontAlgn="auto" latinLnBrk="0" hangingPunct="0">
                <a:lnSpc>
                  <a:spcPct val="100000"/>
                </a:lnSpc>
                <a:spcBef>
                  <a:spcPts val="0"/>
                </a:spcBef>
                <a:spcAft>
                  <a:spcPts val="0"/>
                </a:spcAft>
                <a:buClrTx/>
                <a:buSzTx/>
                <a:buFontTx/>
                <a:buNone/>
                <a:tabLst/>
                <a:defRPr/>
              </a:pPr>
              <a:t>8</a:t>
            </a:fld>
            <a:endParaRPr kumimoji="0" lang="ru-RU" sz="1200" b="1" i="0" u="none" strike="noStrike" kern="0" cap="none" spc="0" normalizeH="0" baseline="0" noProof="0" dirty="0">
              <a:ln>
                <a:noFill/>
              </a:ln>
              <a:solidFill>
                <a:srgbClr val="FFFFFF"/>
              </a:solidFill>
              <a:effectLst/>
              <a:uLnTx/>
              <a:uFillTx/>
              <a:latin typeface="Arial"/>
              <a:cs typeface="Arial"/>
              <a:sym typeface="Arial"/>
            </a:endParaRPr>
          </a:p>
        </p:txBody>
      </p:sp>
      <p:sp>
        <p:nvSpPr>
          <p:cNvPr id="2" name="Заголовок 1"/>
          <p:cNvSpPr>
            <a:spLocks noGrp="1"/>
          </p:cNvSpPr>
          <p:nvPr>
            <p:ph type="title"/>
          </p:nvPr>
        </p:nvSpPr>
        <p:spPr>
          <a:xfrm>
            <a:off x="555703" y="0"/>
            <a:ext cx="10515600" cy="4837296"/>
          </a:xfrm>
        </p:spPr>
        <p:txBody>
          <a:bodyPr>
            <a:normAutofit/>
          </a:bodyPr>
          <a:lstStyle/>
          <a:p>
            <a:r>
              <a:rPr lang="ru-RU" dirty="0" smtClean="0">
                <a:solidFill>
                  <a:schemeClr val="accent1">
                    <a:lumMod val="75000"/>
                  </a:schemeClr>
                </a:solidFill>
                <a:latin typeface="Times New Roman" panose="02020603050405020304" pitchFamily="18" charset="0"/>
                <a:cs typeface="Times New Roman" panose="02020603050405020304" pitchFamily="18" charset="0"/>
              </a:rPr>
              <a:t>   </a:t>
            </a:r>
            <a:br>
              <a:rPr lang="ru-RU" dirty="0" smtClean="0">
                <a:solidFill>
                  <a:schemeClr val="accent1">
                    <a:lumMod val="75000"/>
                  </a:schemeClr>
                </a:solidFill>
                <a:latin typeface="Times New Roman" panose="02020603050405020304" pitchFamily="18" charset="0"/>
                <a:cs typeface="Times New Roman" panose="02020603050405020304" pitchFamily="18" charset="0"/>
              </a:rPr>
            </a:br>
            <a:r>
              <a:rPr lang="ru-RU"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2800" b="1" dirty="0">
                <a:solidFill>
                  <a:schemeClr val="accent1">
                    <a:lumMod val="75000"/>
                  </a:schemeClr>
                </a:solidFill>
                <a:latin typeface="+mn-lt"/>
                <a:cs typeface="Times New Roman" panose="02020603050405020304" pitchFamily="18" charset="0"/>
              </a:rPr>
              <a:t>Ежедневный </a:t>
            </a:r>
            <a:r>
              <a:rPr lang="ru-RU" sz="2800" b="1" dirty="0" smtClean="0">
                <a:solidFill>
                  <a:schemeClr val="accent1">
                    <a:lumMod val="75000"/>
                  </a:schemeClr>
                </a:solidFill>
                <a:latin typeface="+mn-lt"/>
                <a:cs typeface="Times New Roman" panose="02020603050405020304" pitchFamily="18" charset="0"/>
              </a:rPr>
              <a:t>мониторинг заявлений, поступающих в ЕИС </a:t>
            </a:r>
            <a:r>
              <a:rPr lang="ru-RU" sz="2800" b="1" dirty="0" smtClean="0">
                <a:solidFill>
                  <a:schemeClr val="accent1">
                    <a:lumMod val="75000"/>
                  </a:schemeClr>
                </a:solidFill>
                <a:latin typeface="Times New Roman" panose="02020603050405020304" pitchFamily="18" charset="0"/>
                <a:cs typeface="Times New Roman" panose="02020603050405020304" pitchFamily="18" charset="0"/>
              </a:rPr>
              <a:t/>
            </a:r>
            <a:br>
              <a:rPr lang="ru-RU" sz="2800" b="1" dirty="0" smtClean="0">
                <a:solidFill>
                  <a:schemeClr val="accent1">
                    <a:lumMod val="75000"/>
                  </a:schemeClr>
                </a:solidFill>
                <a:latin typeface="Times New Roman" panose="02020603050405020304" pitchFamily="18" charset="0"/>
                <a:cs typeface="Times New Roman" panose="02020603050405020304" pitchFamily="18" charset="0"/>
              </a:rPr>
            </a:br>
            <a:r>
              <a:rPr lang="ru-RU" dirty="0" smtClean="0"/>
              <a:t/>
            </a:r>
            <a:br>
              <a:rPr lang="ru-RU" dirty="0" smtClean="0"/>
            </a:br>
            <a:r>
              <a:rPr lang="ru-RU" sz="1400" dirty="0" smtClean="0">
                <a:latin typeface="+mn-lt"/>
                <a:cs typeface="Times New Roman" panose="02020603050405020304" pitchFamily="18" charset="0"/>
              </a:rPr>
              <a:t>1. Ежедневный мониторинг в ЕИС заявлений, поступающих в организацию. Ответственные - сотрудники ДШИ.</a:t>
            </a:r>
            <a:br>
              <a:rPr lang="ru-RU" sz="1400" dirty="0" smtClean="0">
                <a:latin typeface="+mn-lt"/>
                <a:cs typeface="Times New Roman" panose="02020603050405020304" pitchFamily="18" charset="0"/>
              </a:rPr>
            </a:br>
            <a:r>
              <a:rPr lang="ru-RU" sz="1400" dirty="0" smtClean="0">
                <a:latin typeface="+mn-lt"/>
                <a:cs typeface="Times New Roman" panose="02020603050405020304" pitchFamily="18" charset="0"/>
              </a:rPr>
              <a:t/>
            </a:r>
            <a:br>
              <a:rPr lang="ru-RU" sz="1400" dirty="0" smtClean="0">
                <a:latin typeface="+mn-lt"/>
                <a:cs typeface="Times New Roman" panose="02020603050405020304" pitchFamily="18" charset="0"/>
              </a:rPr>
            </a:br>
            <a:r>
              <a:rPr lang="ru-RU" sz="1400" dirty="0" smtClean="0">
                <a:latin typeface="+mn-lt"/>
                <a:cs typeface="Times New Roman" panose="02020603050405020304" pitchFamily="18" charset="0"/>
              </a:rPr>
              <a:t>2. Ежедневные публикации сообщений о заявлениях с истекающими сроками обработки или не имеющих сроков обработки. Ответственные – сотрудники НМЦ.</a:t>
            </a:r>
            <a:br>
              <a:rPr lang="ru-RU" sz="1400" dirty="0" smtClean="0">
                <a:latin typeface="+mn-lt"/>
                <a:cs typeface="Times New Roman" panose="02020603050405020304" pitchFamily="18" charset="0"/>
              </a:rPr>
            </a:br>
            <a:r>
              <a:rPr lang="ru-RU" sz="1400" dirty="0">
                <a:latin typeface="+mn-lt"/>
                <a:cs typeface="Times New Roman" panose="02020603050405020304" pitchFamily="18" charset="0"/>
              </a:rPr>
              <a:t/>
            </a:r>
            <a:br>
              <a:rPr lang="ru-RU" sz="1400" dirty="0">
                <a:latin typeface="+mn-lt"/>
                <a:cs typeface="Times New Roman" panose="02020603050405020304" pitchFamily="18" charset="0"/>
              </a:rPr>
            </a:br>
            <a:r>
              <a:rPr lang="ru-RU" sz="1400" dirty="0" smtClean="0">
                <a:latin typeface="+mn-lt"/>
                <a:cs typeface="Times New Roman" panose="02020603050405020304" pitchFamily="18" charset="0"/>
              </a:rPr>
              <a:t>3. Подключение к группе </a:t>
            </a:r>
            <a:r>
              <a:rPr lang="ru-RU" sz="1400" dirty="0" err="1" smtClean="0">
                <a:latin typeface="+mn-lt"/>
                <a:cs typeface="Times New Roman" panose="02020603050405020304" pitchFamily="18" charset="0"/>
              </a:rPr>
              <a:t>МК_Кружки</a:t>
            </a:r>
            <a:r>
              <a:rPr lang="ru-RU" sz="1400" dirty="0" smtClean="0">
                <a:latin typeface="+mn-lt"/>
                <a:cs typeface="Times New Roman" panose="02020603050405020304" pitchFamily="18" charset="0"/>
              </a:rPr>
              <a:t> и секции </a:t>
            </a:r>
            <a:br>
              <a:rPr lang="ru-RU" sz="1400" dirty="0" smtClean="0">
                <a:latin typeface="+mn-lt"/>
                <a:cs typeface="Times New Roman" panose="02020603050405020304" pitchFamily="18" charset="0"/>
              </a:rPr>
            </a:br>
            <a:r>
              <a:rPr lang="ru-RU" sz="1400" dirty="0" smtClean="0">
                <a:latin typeface="+mn-lt"/>
                <a:cs typeface="Times New Roman" panose="02020603050405020304" pitchFamily="18" charset="0"/>
              </a:rPr>
              <a:t>    специалистов органов управления культуры </a:t>
            </a:r>
            <a:br>
              <a:rPr lang="ru-RU" sz="1400" dirty="0" smtClean="0">
                <a:latin typeface="+mn-lt"/>
                <a:cs typeface="Times New Roman" panose="02020603050405020304" pitchFamily="18" charset="0"/>
              </a:rPr>
            </a:br>
            <a:r>
              <a:rPr lang="ru-RU" sz="1400" dirty="0" smtClean="0">
                <a:latin typeface="+mn-lt"/>
                <a:cs typeface="Times New Roman" panose="02020603050405020304" pitchFamily="18" charset="0"/>
              </a:rPr>
              <a:t>    и Детских школ искусств для организации работы </a:t>
            </a:r>
            <a:br>
              <a:rPr lang="ru-RU" sz="1400" dirty="0" smtClean="0">
                <a:latin typeface="+mn-lt"/>
                <a:cs typeface="Times New Roman" panose="02020603050405020304" pitchFamily="18" charset="0"/>
              </a:rPr>
            </a:br>
            <a:r>
              <a:rPr lang="ru-RU" sz="1400" dirty="0" smtClean="0">
                <a:latin typeface="+mn-lt"/>
                <a:cs typeface="Times New Roman" panose="02020603050405020304" pitchFamily="18" charset="0"/>
              </a:rPr>
              <a:t>    в ЕИС Навигатор.</a:t>
            </a:r>
            <a:endParaRPr lang="ru-RU" sz="1400" dirty="0">
              <a:latin typeface="+mn-lt"/>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265586" y="160339"/>
            <a:ext cx="1920406" cy="1140051"/>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3838" y="3067673"/>
            <a:ext cx="2780071" cy="3458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2981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https://apf.mail.ru/cgi-bin/readmsg?id=16020817261307921371;0;2&amp;exif=1&amp;full=1&amp;x-email=nmcmosobl%40mail.ru"/>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endParaRPr lang="ru-RU" sz="1535" dirty="0">
              <a:solidFill>
                <a:prstClr val="black"/>
              </a:solidFill>
              <a:latin typeface="Calibri"/>
            </a:endParaRPr>
          </a:p>
        </p:txBody>
      </p:sp>
      <p:sp>
        <p:nvSpPr>
          <p:cNvPr id="7" name="Номер слайда 5">
            <a:extLst>
              <a:ext uri="{FF2B5EF4-FFF2-40B4-BE49-F238E27FC236}">
                <a16:creationId xmlns:a16="http://schemas.microsoft.com/office/drawing/2014/main" xmlns="" id="{FD87CECD-472F-4F6F-BF59-861190AF9585}"/>
              </a:ext>
            </a:extLst>
          </p:cNvPr>
          <p:cNvSpPr txBox="1">
            <a:spLocks/>
          </p:cNvSpPr>
          <p:nvPr/>
        </p:nvSpPr>
        <p:spPr>
          <a:xfrm>
            <a:off x="11840643" y="6526169"/>
            <a:ext cx="332443" cy="27699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FFFFFF"/>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defTabSz="457189">
              <a:defRPr/>
            </a:pPr>
            <a:r>
              <a:rPr lang="ru-RU" dirty="0">
                <a:latin typeface="Times New Roman" panose="02020603050405020304" pitchFamily="18" charset="0"/>
                <a:cs typeface="Times New Roman" panose="02020603050405020304" pitchFamily="18" charset="0"/>
              </a:rPr>
              <a:t>1</a:t>
            </a:r>
          </a:p>
        </p:txBody>
      </p:sp>
      <p:sp>
        <p:nvSpPr>
          <p:cNvPr id="12" name="Прямоугольник 9">
            <a:extLst>
              <a:ext uri="{FF2B5EF4-FFF2-40B4-BE49-F238E27FC236}">
                <a16:creationId xmlns:a16="http://schemas.microsoft.com/office/drawing/2014/main" xmlns="" id="{7E3A6A68-92B8-47FB-A8B4-2E287B9E0318}"/>
              </a:ext>
            </a:extLst>
          </p:cNvPr>
          <p:cNvSpPr txBox="1"/>
          <p:nvPr/>
        </p:nvSpPr>
        <p:spPr>
          <a:xfrm>
            <a:off x="3816280" y="715051"/>
            <a:ext cx="5375382" cy="4616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371521">
              <a:defRPr sz="2200">
                <a:solidFill>
                  <a:srgbClr val="4B5050"/>
                </a:solidFill>
                <a:latin typeface="Montserrat Bold"/>
                <a:ea typeface="Montserrat Bold"/>
                <a:cs typeface="Montserrat Bold"/>
                <a:sym typeface="Montserrat Bold"/>
              </a:defRPr>
            </a:lvl1pPr>
          </a:lstStyle>
          <a:p>
            <a:pPr algn="ctr" defTabSz="371512">
              <a:defRPr/>
            </a:pP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16" name="Квадрат">
            <a:extLst>
              <a:ext uri="{FF2B5EF4-FFF2-40B4-BE49-F238E27FC236}">
                <a16:creationId xmlns:a16="http://schemas.microsoft.com/office/drawing/2014/main" xmlns="" id="{624E8AA4-D77A-4531-A12C-762ADA4493A6}"/>
              </a:ext>
            </a:extLst>
          </p:cNvPr>
          <p:cNvSpPr/>
          <p:nvPr/>
        </p:nvSpPr>
        <p:spPr>
          <a:xfrm>
            <a:off x="11812873" y="6478873"/>
            <a:ext cx="379127" cy="379127"/>
          </a:xfrm>
          <a:prstGeom prst="rect">
            <a:avLst/>
          </a:prstGeom>
          <a:solidFill>
            <a:srgbClr val="B9CDE5"/>
          </a:solidFill>
          <a:ln w="12700">
            <a:miter lim="400000"/>
          </a:ln>
        </p:spPr>
        <p:txBody>
          <a:bodyPr lIns="45719" rIns="45719" anchor="ctr"/>
          <a:lstStyle/>
          <a:p>
            <a:pPr defTabSz="389360" hangingPunct="0">
              <a:defRPr sz="1500"/>
            </a:pPr>
            <a:endParaRPr sz="1500" kern="0" dirty="0">
              <a:solidFill>
                <a:srgbClr val="000000"/>
              </a:solidFill>
              <a:cs typeface="Calibri"/>
              <a:sym typeface="Calibri"/>
            </a:endParaRPr>
          </a:p>
        </p:txBody>
      </p:sp>
      <p:sp>
        <p:nvSpPr>
          <p:cNvPr id="17" name="Номер слайда 5">
            <a:extLst>
              <a:ext uri="{FF2B5EF4-FFF2-40B4-BE49-F238E27FC236}">
                <a16:creationId xmlns:a16="http://schemas.microsoft.com/office/drawing/2014/main" xmlns="" id="{C9DC9FF7-CA88-4178-A77E-F3A7BB5C3EDA}"/>
              </a:ext>
            </a:extLst>
          </p:cNvPr>
          <p:cNvSpPr txBox="1">
            <a:spLocks/>
          </p:cNvSpPr>
          <p:nvPr/>
        </p:nvSpPr>
        <p:spPr>
          <a:xfrm>
            <a:off x="11859558" y="6563440"/>
            <a:ext cx="332442" cy="26425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FFFFFF"/>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marL="0" marR="0" lvl="0" indent="0" algn="ctr" defTabSz="457200" rtl="0" eaLnBrk="1" fontAlgn="auto" latinLnBrk="0" hangingPunct="0">
              <a:lnSpc>
                <a:spcPct val="100000"/>
              </a:lnSpc>
              <a:spcBef>
                <a:spcPts val="0"/>
              </a:spcBef>
              <a:spcAft>
                <a:spcPts val="0"/>
              </a:spcAft>
              <a:buClrTx/>
              <a:buSzTx/>
              <a:buFontTx/>
              <a:buNone/>
              <a:tabLst/>
              <a:defRPr/>
            </a:pPr>
            <a:fld id="{86CB4B4D-7CA3-9044-876B-883B54F8677D}" type="slidenum">
              <a:rPr kumimoji="0" lang="ru-RU" sz="1200" b="1" i="0" u="none" strike="noStrike" kern="0" cap="none" spc="0" normalizeH="0" baseline="0" noProof="0" smtClean="0">
                <a:ln>
                  <a:noFill/>
                </a:ln>
                <a:solidFill>
                  <a:srgbClr val="FFFFFF"/>
                </a:solidFill>
                <a:effectLst/>
                <a:uLnTx/>
                <a:uFillTx/>
                <a:latin typeface="Arial"/>
                <a:cs typeface="Arial"/>
                <a:sym typeface="Arial"/>
              </a:rPr>
              <a:pPr marL="0" marR="0" lvl="0" indent="0" algn="ctr" defTabSz="457200" rtl="0" eaLnBrk="1" fontAlgn="auto" latinLnBrk="0" hangingPunct="0">
                <a:lnSpc>
                  <a:spcPct val="100000"/>
                </a:lnSpc>
                <a:spcBef>
                  <a:spcPts val="0"/>
                </a:spcBef>
                <a:spcAft>
                  <a:spcPts val="0"/>
                </a:spcAft>
                <a:buClrTx/>
                <a:buSzTx/>
                <a:buFontTx/>
                <a:buNone/>
                <a:tabLst/>
                <a:defRPr/>
              </a:pPr>
              <a:t>9</a:t>
            </a:fld>
            <a:endParaRPr kumimoji="0" lang="ru-RU" sz="1200" b="1" i="0" u="none" strike="noStrike" kern="0" cap="none" spc="0" normalizeH="0" baseline="0" noProof="0" dirty="0">
              <a:ln>
                <a:noFill/>
              </a:ln>
              <a:solidFill>
                <a:srgbClr val="FFFFFF"/>
              </a:solidFill>
              <a:effectLst/>
              <a:uLnTx/>
              <a:uFillTx/>
              <a:latin typeface="Arial"/>
              <a:cs typeface="Arial"/>
              <a:sym typeface="Arial"/>
            </a:endParaRPr>
          </a:p>
        </p:txBody>
      </p:sp>
      <p:sp>
        <p:nvSpPr>
          <p:cNvPr id="2" name="Заголовок 1"/>
          <p:cNvSpPr>
            <a:spLocks noGrp="1"/>
          </p:cNvSpPr>
          <p:nvPr>
            <p:ph type="title"/>
          </p:nvPr>
        </p:nvSpPr>
        <p:spPr>
          <a:xfrm>
            <a:off x="778726" y="1309816"/>
            <a:ext cx="11080831" cy="4837296"/>
          </a:xfrm>
        </p:spPr>
        <p:txBody>
          <a:bodyPr>
            <a:normAutofit/>
          </a:bodyPr>
          <a:lstStyle/>
          <a:p>
            <a:r>
              <a:rPr lang="ru-RU" sz="2400" dirty="0" smtClean="0">
                <a:latin typeface="+mn-lt"/>
                <a:cs typeface="Times New Roman" panose="02020603050405020304" pitchFamily="18" charset="0"/>
              </a:rPr>
              <a:t>1. до 14.04.2025 - назначение ответственных в ДШИ за работу в ЕИС Навигатор </a:t>
            </a:r>
            <a:br>
              <a:rPr lang="ru-RU" sz="2400" dirty="0" smtClean="0">
                <a:latin typeface="+mn-lt"/>
                <a:cs typeface="Times New Roman" panose="02020603050405020304" pitchFamily="18" charset="0"/>
              </a:rPr>
            </a:br>
            <a:r>
              <a:rPr lang="ru-RU" sz="2400" dirty="0" smtClean="0">
                <a:latin typeface="+mn-lt"/>
                <a:cs typeface="Times New Roman" panose="02020603050405020304" pitchFamily="18" charset="0"/>
              </a:rPr>
              <a:t/>
            </a:r>
            <a:br>
              <a:rPr lang="ru-RU" sz="2400" dirty="0" smtClean="0">
                <a:latin typeface="+mn-lt"/>
                <a:cs typeface="Times New Roman" panose="02020603050405020304" pitchFamily="18" charset="0"/>
              </a:rPr>
            </a:br>
            <a:r>
              <a:rPr lang="ru-RU" sz="2400" dirty="0" smtClean="0">
                <a:latin typeface="+mn-lt"/>
                <a:cs typeface="Times New Roman" panose="02020603050405020304" pitchFamily="18" charset="0"/>
              </a:rPr>
              <a:t>2. 15.04.2024 года - открытие приёма заявок на 2025 – 2026 уч. год </a:t>
            </a:r>
            <a:br>
              <a:rPr lang="ru-RU" sz="2400" dirty="0" smtClean="0">
                <a:latin typeface="+mn-lt"/>
                <a:cs typeface="Times New Roman" panose="02020603050405020304" pitchFamily="18" charset="0"/>
              </a:rPr>
            </a:br>
            <a:r>
              <a:rPr lang="ru-RU" sz="2400" dirty="0" smtClean="0">
                <a:latin typeface="+mn-lt"/>
                <a:cs typeface="Times New Roman" panose="02020603050405020304" pitchFamily="18" charset="0"/>
              </a:rPr>
              <a:t/>
            </a:r>
            <a:br>
              <a:rPr lang="ru-RU" sz="2400" dirty="0" smtClean="0">
                <a:latin typeface="+mn-lt"/>
                <a:cs typeface="Times New Roman" panose="02020603050405020304" pitchFamily="18" charset="0"/>
              </a:rPr>
            </a:br>
            <a:r>
              <a:rPr lang="ru-RU" sz="2400" dirty="0" smtClean="0">
                <a:latin typeface="+mn-lt"/>
                <a:cs typeface="Times New Roman" panose="02020603050405020304" pitchFamily="18" charset="0"/>
              </a:rPr>
              <a:t>3. Информирование жителей муниципального образования о порядке приёма </a:t>
            </a:r>
            <a:br>
              <a:rPr lang="ru-RU" sz="2400" dirty="0" smtClean="0">
                <a:latin typeface="+mn-lt"/>
                <a:cs typeface="Times New Roman" panose="02020603050405020304" pitchFamily="18" charset="0"/>
              </a:rPr>
            </a:br>
            <a:r>
              <a:rPr lang="ru-RU" sz="2400" dirty="0" smtClean="0">
                <a:latin typeface="+mn-lt"/>
                <a:cs typeface="Times New Roman" panose="02020603050405020304" pitchFamily="18" charset="0"/>
              </a:rPr>
              <a:t>на обучение </a:t>
            </a:r>
            <a:br>
              <a:rPr lang="ru-RU" sz="2400" dirty="0" smtClean="0">
                <a:latin typeface="+mn-lt"/>
                <a:cs typeface="Times New Roman" panose="02020603050405020304" pitchFamily="18" charset="0"/>
              </a:rPr>
            </a:br>
            <a:r>
              <a:rPr lang="ru-RU" sz="1800" dirty="0" smtClean="0">
                <a:latin typeface="+mn-lt"/>
                <a:cs typeface="Times New Roman" panose="02020603050405020304" pitchFamily="18" charset="0"/>
              </a:rPr>
              <a:t>(в соответствии с Порядком приема на обучение по дополнительным предпрофессиональным программам </a:t>
            </a:r>
            <a:br>
              <a:rPr lang="ru-RU" sz="1800" dirty="0" smtClean="0">
                <a:latin typeface="+mn-lt"/>
                <a:cs typeface="Times New Roman" panose="02020603050405020304" pitchFamily="18" charset="0"/>
              </a:rPr>
            </a:br>
            <a:r>
              <a:rPr lang="ru-RU" sz="1800" dirty="0" smtClean="0">
                <a:latin typeface="+mn-lt"/>
                <a:cs typeface="Times New Roman" panose="02020603050405020304" pitchFamily="18" charset="0"/>
              </a:rPr>
              <a:t>в области искусств (приказ Минкультуры России от 14.08.2013 № 1145),  административным регламентом предоставления муниципальной услуги «Прием в муниципальные образовательные организации ….» (постановление ОМСУ), правилами приема в ДШИ)</a:t>
            </a:r>
            <a:r>
              <a:rPr lang="ru-RU" sz="2400" dirty="0" smtClean="0">
                <a:latin typeface="+mn-lt"/>
                <a:cs typeface="Times New Roman" panose="02020603050405020304" pitchFamily="18" charset="0"/>
              </a:rPr>
              <a:t/>
            </a:r>
            <a:br>
              <a:rPr lang="ru-RU" sz="2400" dirty="0" smtClean="0">
                <a:latin typeface="+mn-lt"/>
                <a:cs typeface="Times New Roman" panose="02020603050405020304" pitchFamily="18" charset="0"/>
              </a:rPr>
            </a:br>
            <a:r>
              <a:rPr lang="ru-RU" sz="2400" dirty="0" smtClean="0">
                <a:latin typeface="+mn-lt"/>
                <a:cs typeface="Times New Roman" panose="02020603050405020304" pitchFamily="18" charset="0"/>
              </a:rPr>
              <a:t/>
            </a:r>
            <a:br>
              <a:rPr lang="ru-RU" sz="2400" dirty="0" smtClean="0">
                <a:latin typeface="+mn-lt"/>
                <a:cs typeface="Times New Roman" panose="02020603050405020304" pitchFamily="18" charset="0"/>
              </a:rPr>
            </a:br>
            <a:r>
              <a:rPr lang="ru-RU" sz="2400" dirty="0" smtClean="0">
                <a:latin typeface="+mn-lt"/>
                <a:cs typeface="Times New Roman" panose="02020603050405020304" pitchFamily="18" charset="0"/>
              </a:rPr>
              <a:t>4. Контроль за сроками обработки поступающих заявление (не более 25 рабочих дней)</a:t>
            </a:r>
            <a:endParaRPr lang="ru-RU" sz="2400" dirty="0">
              <a:latin typeface="+mn-lt"/>
              <a:cs typeface="Times New Roman" panose="02020603050405020304" pitchFamily="18" charset="0"/>
            </a:endParaRPr>
          </a:p>
        </p:txBody>
      </p:sp>
      <p:sp>
        <p:nvSpPr>
          <p:cNvPr id="5" name="Прямоугольник 4"/>
          <p:cNvSpPr/>
          <p:nvPr/>
        </p:nvSpPr>
        <p:spPr>
          <a:xfrm>
            <a:off x="2362651" y="715051"/>
            <a:ext cx="8897115" cy="461665"/>
          </a:xfrm>
          <a:prstGeom prst="rect">
            <a:avLst/>
          </a:prstGeom>
        </p:spPr>
        <p:txBody>
          <a:bodyPr wrap="none">
            <a:spAutoFit/>
          </a:bodyPr>
          <a:lstStyle/>
          <a:p>
            <a:pPr algn="ctr" defTabSz="371512">
              <a:defRPr/>
            </a:pPr>
            <a:r>
              <a:rPr lang="ru-RU" sz="2400" b="1" dirty="0" smtClean="0">
                <a:solidFill>
                  <a:srgbClr val="002060"/>
                </a:solidFill>
                <a:cs typeface="Times New Roman" panose="02020603050405020304" pitchFamily="18" charset="0"/>
              </a:rPr>
              <a:t>Порядок организации работы в муниципальном образовании:</a:t>
            </a:r>
            <a:endParaRPr lang="ru-RU" sz="2400" dirty="0">
              <a:solidFill>
                <a:srgbClr val="002060"/>
              </a:solidFill>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442245" y="289563"/>
            <a:ext cx="1920406" cy="1140051"/>
          </a:xfrm>
          <a:prstGeom prst="rect">
            <a:avLst/>
          </a:prstGeom>
        </p:spPr>
      </p:pic>
    </p:spTree>
    <p:extLst>
      <p:ext uri="{BB962C8B-B14F-4D97-AF65-F5344CB8AC3E}">
        <p14:creationId xmlns:p14="http://schemas.microsoft.com/office/powerpoint/2010/main" val="2179439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1114</TotalTime>
  <Words>475</Words>
  <Application>Microsoft Office PowerPoint</Application>
  <PresentationFormat>Произвольный</PresentationFormat>
  <Paragraphs>100</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Презентация PowerPoint</vt:lpstr>
      <vt:lpstr>Презентация PowerPoint</vt:lpstr>
      <vt:lpstr>Презентация PowerPoint</vt:lpstr>
      <vt:lpstr>Функция добавить/удалить столбцы.  Фактический учебный год: 2025 -2026.</vt:lpstr>
      <vt:lpstr>Открыть группы на приём.</vt:lpstr>
      <vt:lpstr>Заявления обработанные (или рассмотренные), только со статусом – «ОТКЛОНЕНА» или «ОБУЧАЕТСЯ».</vt:lpstr>
      <vt:lpstr>Заявления, поступающие с Федерального портала государственных услуг. </vt:lpstr>
      <vt:lpstr>      Ежедневный мониторинг заявлений, поступающих в ЕИС   1. Ежедневный мониторинг в ЕИС заявлений, поступающих в организацию. Ответственные - сотрудники ДШИ.  2. Ежедневные публикации сообщений о заявлениях с истекающими сроками обработки или не имеющих сроков обработки. Ответственные – сотрудники НМЦ.  3. Подключение к группе МК_Кружки и секции      специалистов органов управления культуры      и Детских школ искусств для организации работы      в ЕИС Навигатор.</vt:lpstr>
      <vt:lpstr>1. до 14.04.2025 - назначение ответственных в ДШИ за работу в ЕИС Навигатор   2. 15.04.2024 года - открытие приёма заявок на 2025 – 2026 уч. год   3. Информирование жителей муниципального образования о порядке приёма  на обучение  (в соответствии с Порядком приема на обучение по дополнительным предпрофессиональным программам  в области искусств (приказ Минкультуры России от 14.08.2013 № 1145),  административным регламентом предоставления муниципальной услуги «Прием в муниципальные образовательные организации ….» (постановление ОМСУ), правилами приема в ДШИ)  4. Контроль за сроками обработки поступающих заявление (не более 25 рабочих дней)</vt:lpstr>
      <vt:lpstr>Презентация PowerPoint</vt:lpstr>
      <vt:lpstr>Обратите внимание. При необходимости нужно проработать.  1. Данные детей. По результатам выгрузок на предпрофессиональных программах обучаются дети 2021, 2022 года рождения.  2. Программы для взрослых старше 18 лет. Взрослые люди НЕ заносятся в Навигатор.  3. Своевременно отчислять детей, окончивших образовательные программы.  4. Своевременно переводить детей в следующие классы. В выгрузках было большое количество не переведённых детей с прошлого учебного года, а также предыдущих лет. ( а также с 2025-2026 год).  5. ДШИ могут по себе тоже делать выгрузки, чтобы проверить контингент и т.д.  </vt:lpstr>
      <vt:lpstr>Научно-методический центр ГАПОУ МО «МГКИ»</vt:lpstr>
      <vt:lpstr>ВАЖНО! Служба поддержки ЕИС Навигатор:  support_navi@inlearno.com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Microsoft Office User</dc:creator>
  <cp:lastModifiedBy>RePack by Diakov</cp:lastModifiedBy>
  <cp:revision>121</cp:revision>
  <cp:lastPrinted>2021-04-28T12:54:08Z</cp:lastPrinted>
  <dcterms:created xsi:type="dcterms:W3CDTF">2021-04-07T23:14:22Z</dcterms:created>
  <dcterms:modified xsi:type="dcterms:W3CDTF">2025-04-14T13:23:49Z</dcterms:modified>
</cp:coreProperties>
</file>