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7"/>
  </p:notesMasterIdLst>
  <p:sldIdLst>
    <p:sldId id="256" r:id="rId3"/>
    <p:sldId id="258" r:id="rId4"/>
    <p:sldId id="288" r:id="rId5"/>
    <p:sldId id="308" r:id="rId6"/>
    <p:sldId id="310" r:id="rId7"/>
    <p:sldId id="309" r:id="rId8"/>
    <p:sldId id="299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268" r:id="rId26"/>
  </p:sldIdLst>
  <p:sldSz cx="9906000" cy="6858000" type="A4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4D4"/>
    <a:srgbClr val="FEE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2034" y="-73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тон Банько" userId="84b0e32050913e7d" providerId="LiveId" clId="{E2F936FD-B7F4-43A8-96A8-DE65E5CDF5C1}"/>
    <pc:docChg chg="delSld">
      <pc:chgData name="Антон Банько" userId="84b0e32050913e7d" providerId="LiveId" clId="{E2F936FD-B7F4-43A8-96A8-DE65E5CDF5C1}" dt="2020-09-14T08:56:57.743" v="6" actId="47"/>
      <pc:docMkLst>
        <pc:docMk/>
      </pc:docMkLst>
      <pc:sldChg chg="del">
        <pc:chgData name="Антон Банько" userId="84b0e32050913e7d" providerId="LiveId" clId="{E2F936FD-B7F4-43A8-96A8-DE65E5CDF5C1}" dt="2020-09-14T08:56:46.268" v="0" actId="47"/>
        <pc:sldMkLst>
          <pc:docMk/>
          <pc:sldMk cId="4282495519" sldId="261"/>
        </pc:sldMkLst>
      </pc:sldChg>
      <pc:sldChg chg="del">
        <pc:chgData name="Антон Банько" userId="84b0e32050913e7d" providerId="LiveId" clId="{E2F936FD-B7F4-43A8-96A8-DE65E5CDF5C1}" dt="2020-09-14T08:56:49.922" v="1" actId="47"/>
        <pc:sldMkLst>
          <pc:docMk/>
          <pc:sldMk cId="2534430109" sldId="262"/>
        </pc:sldMkLst>
      </pc:sldChg>
      <pc:sldChg chg="del">
        <pc:chgData name="Антон Банько" userId="84b0e32050913e7d" providerId="LiveId" clId="{E2F936FD-B7F4-43A8-96A8-DE65E5CDF5C1}" dt="2020-09-14T08:56:50.598" v="2" actId="47"/>
        <pc:sldMkLst>
          <pc:docMk/>
          <pc:sldMk cId="0" sldId="263"/>
        </pc:sldMkLst>
      </pc:sldChg>
      <pc:sldChg chg="del">
        <pc:chgData name="Антон Банько" userId="84b0e32050913e7d" providerId="LiveId" clId="{E2F936FD-B7F4-43A8-96A8-DE65E5CDF5C1}" dt="2020-09-14T08:56:51.632" v="3" actId="47"/>
        <pc:sldMkLst>
          <pc:docMk/>
          <pc:sldMk cId="3016928324" sldId="264"/>
        </pc:sldMkLst>
      </pc:sldChg>
      <pc:sldChg chg="del">
        <pc:chgData name="Антон Банько" userId="84b0e32050913e7d" providerId="LiveId" clId="{E2F936FD-B7F4-43A8-96A8-DE65E5CDF5C1}" dt="2020-09-14T08:56:55.206" v="4" actId="47"/>
        <pc:sldMkLst>
          <pc:docMk/>
          <pc:sldMk cId="4258437717" sldId="265"/>
        </pc:sldMkLst>
      </pc:sldChg>
      <pc:sldChg chg="del">
        <pc:chgData name="Антон Банько" userId="84b0e32050913e7d" providerId="LiveId" clId="{E2F936FD-B7F4-43A8-96A8-DE65E5CDF5C1}" dt="2020-09-14T08:56:56.822" v="5" actId="47"/>
        <pc:sldMkLst>
          <pc:docMk/>
          <pc:sldMk cId="2594589226" sldId="266"/>
        </pc:sldMkLst>
      </pc:sldChg>
      <pc:sldChg chg="del">
        <pc:chgData name="Антон Банько" userId="84b0e32050913e7d" providerId="LiveId" clId="{E2F936FD-B7F4-43A8-96A8-DE65E5CDF5C1}" dt="2020-09-14T08:56:57.743" v="6" actId="47"/>
        <pc:sldMkLst>
          <pc:docMk/>
          <pc:sldMk cId="1044338213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2610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522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30EBC56-D9DD-462D-9DED-AE5910F959A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98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30EBC56-D9DD-462D-9DED-AE5910F959A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98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30EBC56-D9DD-462D-9DED-AE5910F959A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98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30EBC56-D9DD-462D-9DED-AE5910F959A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9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596444" y="2657692"/>
            <a:ext cx="6566607" cy="415499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596444" y="3886201"/>
            <a:ext cx="6566607" cy="30777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196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394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591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788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Rectangle 1040"/>
          <p:cNvSpPr/>
          <p:nvPr/>
        </p:nvSpPr>
        <p:spPr>
          <a:xfrm rot="10800000" flipH="1" flipV="1">
            <a:off x="3" y="1"/>
            <a:ext cx="2261973" cy="6858001"/>
          </a:xfrm>
          <a:prstGeom prst="rect">
            <a:avLst/>
          </a:prstGeom>
          <a:solidFill>
            <a:srgbClr val="E1E2E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200" i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4787900" y="6172200"/>
            <a:ext cx="2311400" cy="36830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AFC3-6605-41BA-A778-059F0D2732A2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45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33AEF-FD9D-4431-9709-E361DD578379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81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92C16-6283-4563-97D6-A5C277D716F8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9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E222-7954-4595-9709-37863B6651E2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905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C7385-5BE8-4E84-BD4B-42E27A199C24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13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B56D7-9836-4BFF-B86F-DBAF0106E2AF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4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E5B25-D9D8-4725-90B6-4AFC1E3E39F7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57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BEFB-37BA-41C4-991F-72ED5E05C365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73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88FD-5C5B-4CAE-A926-D542E390C593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91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6F6BF-040D-47D9-981F-35BD732D7602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37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B81B4-9DBE-42A0-9AAA-FB0390EAEAC5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87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1193" y="274639"/>
            <a:ext cx="9219508" cy="353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95300" y="1600203"/>
            <a:ext cx="8915400" cy="640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9556145" y="6531328"/>
            <a:ext cx="273656" cy="26425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45719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all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19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all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19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all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19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all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19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all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5719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all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5719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all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5719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all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5719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all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897" marR="0" indent="-342897" algn="l" defTabSz="457196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74695" marR="0" indent="-317498" algn="l" defTabSz="457196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04893" marR="0" indent="-190499" algn="l" defTabSz="457196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00190" marR="0" indent="-228599" algn="l" defTabSz="457196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057387" marR="0" indent="-228599" algn="l" defTabSz="457196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14585" marR="0" indent="-228599" algn="l" defTabSz="457196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71782" marR="0" indent="-228599" algn="l" defTabSz="457196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28979" marR="0" indent="-228599" algn="l" defTabSz="457196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886177" marR="0" indent="-228598" algn="l" defTabSz="457196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38156-65DE-42B6-823C-93602EFEFAF7}" type="datetime1">
              <a:rPr lang="ru-RU" smtClean="0"/>
              <a:t>27.01.2021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31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t.me/nmcmosobl" TargetMode="External"/><Relationship Id="rId7" Type="http://schemas.openxmlformats.org/officeDocument/2006/relationships/hyperlink" Target="https://bit.ly/2SBbA6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vk.com/club199061652" TargetMode="External"/><Relationship Id="rId10" Type="http://schemas.openxmlformats.org/officeDocument/2006/relationships/image" Target="../media/image32.jpeg"/><Relationship Id="rId4" Type="http://schemas.openxmlformats.org/officeDocument/2006/relationships/image" Target="../media/image29.jpeg"/><Relationship Id="rId9" Type="http://schemas.openxmlformats.org/officeDocument/2006/relationships/hyperlink" Target="http://nmcmosobl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ryapolovaue@mosreg.r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new.asou-mo.ru/index.php/strukture/2015-12-24-07-01-04/2015-12-29-07-34-35/normativno-pravovaya-baza-attestatsii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"/>
          <p:cNvSpPr/>
          <p:nvPr/>
        </p:nvSpPr>
        <p:spPr>
          <a:xfrm>
            <a:off x="1532" y="4986"/>
            <a:ext cx="2258915" cy="6848028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defTabSz="389360">
              <a:defRPr sz="1500"/>
            </a:pPr>
            <a:endParaRPr/>
          </a:p>
        </p:txBody>
      </p:sp>
      <p:pic>
        <p:nvPicPr>
          <p:cNvPr id="34" name="Рисунок 8" descr="Рисунок 8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347912" y="873956"/>
            <a:ext cx="3344351" cy="457966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ОБ УТВЕРЖДЕНИИ ЗАКЛЮЧЕНИЯ СОГЛАШЕНИЙ О РЕАЛИЗАЦИИ ПИЛОТНЫХ ПРОЕКТОВ  ПО ЦИФРОВИЗАЦИИ ГОРОДСКОГО ХОЗЯЙСТВА НА ТЕРРИТОРИИ ОТДЕЛЬНЫХ МУНИЦИПАЛЬНЫХ ОБРАЗОВАНИЙ МОСКОВСКОЙ ОБЛАСТИ"/>
          <p:cNvSpPr txBox="1"/>
          <p:nvPr/>
        </p:nvSpPr>
        <p:spPr>
          <a:xfrm>
            <a:off x="2398643" y="2922098"/>
            <a:ext cx="7507357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lang="ru-RU" sz="2800" u="sng" dirty="0"/>
              <a:t>ИНФОРМАЦИОННОЕ ОБЕСПЕЧЕНИЕ </a:t>
            </a:r>
          </a:p>
          <a:p>
            <a:pPr algn="ctr"/>
            <a:r>
              <a:rPr lang="ru-RU" sz="2800" u="sng" dirty="0"/>
              <a:t>АТТЕСТАЦИИ ПРЕПОДАВАТЕЛЕЙ ДОПОЛНИТЕЛЬНОГО ОБРАЗОВАНИЯ </a:t>
            </a:r>
          </a:p>
          <a:p>
            <a:pPr algn="ctr"/>
            <a:r>
              <a:rPr lang="ru-RU" sz="2800" u="sng" dirty="0"/>
              <a:t>МОСКОВСКОЙ ОБЛАСТИ</a:t>
            </a:r>
          </a:p>
        </p:txBody>
      </p:sp>
      <p:sp>
        <p:nvSpPr>
          <p:cNvPr id="3" name="Название 1">
            <a:extLst>
              <a:ext uri="{FF2B5EF4-FFF2-40B4-BE49-F238E27FC236}">
                <a16:creationId xmlns="" xmlns:a16="http://schemas.microsoft.com/office/drawing/2014/main" id="{ACC74EBD-F2C3-4C73-AFB4-1A0CD1FF1751}"/>
              </a:ext>
            </a:extLst>
          </p:cNvPr>
          <p:cNvSpPr txBox="1"/>
          <p:nvPr/>
        </p:nvSpPr>
        <p:spPr>
          <a:xfrm>
            <a:off x="2398644" y="5541620"/>
            <a:ext cx="6808104" cy="913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spcBef>
                <a:spcPts val="500"/>
              </a:spcBef>
              <a:defRPr sz="17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u-RU" dirty="0" smtClean="0">
                <a:sym typeface="Montserrat Regular"/>
              </a:rPr>
              <a:t>Чернышев Юрий Анатольевич</a:t>
            </a:r>
          </a:p>
          <a:p>
            <a:pPr>
              <a:spcBef>
                <a:spcPts val="500"/>
              </a:spcBef>
              <a:defRPr sz="17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u-RU" dirty="0" smtClean="0">
                <a:sym typeface="Montserrat Regular"/>
              </a:rPr>
              <a:t>методист аттестационного отдела</a:t>
            </a:r>
            <a:endParaRPr lang="ru-RU" dirty="0">
              <a:sym typeface="Montserrat Regular"/>
            </a:endParaRPr>
          </a:p>
          <a:p>
            <a:pPr>
              <a:spcBef>
                <a:spcPts val="500"/>
              </a:spcBef>
              <a:defRPr sz="17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u-RU" dirty="0">
                <a:sym typeface="Montserrat Regular"/>
              </a:rPr>
              <a:t>Научно-методического центра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765D8D3-8598-45A6-BE24-6275A3F87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804" y="607322"/>
            <a:ext cx="5410200" cy="18002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765D8D3-8598-45A6-BE24-6275A3F87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" y="18798"/>
            <a:ext cx="1913783" cy="636805"/>
          </a:xfrm>
          <a:prstGeom prst="rect">
            <a:avLst/>
          </a:prstGeom>
        </p:spPr>
      </p:pic>
      <p:sp>
        <p:nvSpPr>
          <p:cNvPr id="5" name="Квадрат">
            <a:extLst>
              <a:ext uri="{FF2B5EF4-FFF2-40B4-BE49-F238E27FC236}">
                <a16:creationId xmlns="" xmlns:a16="http://schemas.microsoft.com/office/drawing/2014/main" id="{487A10F8-3390-4251-A98E-5E9199497537}"/>
              </a:ext>
            </a:extLst>
          </p:cNvPr>
          <p:cNvSpPr/>
          <p:nvPr/>
        </p:nvSpPr>
        <p:spPr>
          <a:xfrm>
            <a:off x="9533089" y="6486593"/>
            <a:ext cx="379127" cy="379127"/>
          </a:xfrm>
          <a:prstGeom prst="rect">
            <a:avLst/>
          </a:prstGeom>
          <a:solidFill>
            <a:srgbClr val="B9CDE5"/>
          </a:solidFill>
          <a:ln w="12700">
            <a:miter lim="400000"/>
          </a:ln>
        </p:spPr>
        <p:txBody>
          <a:bodyPr lIns="45719" rIns="45719" anchor="ctr"/>
          <a:lstStyle/>
          <a:p>
            <a:pPr defTabSz="389360">
              <a:defRPr sz="1500"/>
            </a:pPr>
            <a:endParaRPr sz="1500">
              <a:cs typeface="Calibri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5E82C339-D259-42BC-9711-3729A0316F4F}"/>
              </a:ext>
            </a:extLst>
          </p:cNvPr>
          <p:cNvSpPr txBox="1">
            <a:spLocks/>
          </p:cNvSpPr>
          <p:nvPr/>
        </p:nvSpPr>
        <p:spPr>
          <a:xfrm>
            <a:off x="9560859" y="6556728"/>
            <a:ext cx="332442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object 66"/>
          <p:cNvSpPr txBox="1">
            <a:spLocks/>
          </p:cNvSpPr>
          <p:nvPr/>
        </p:nvSpPr>
        <p:spPr>
          <a:xfrm>
            <a:off x="969467" y="718956"/>
            <a:ext cx="8425180" cy="654666"/>
          </a:xfrm>
          <a:prstGeom prst="rect">
            <a:avLst/>
          </a:prstGeom>
          <a:ln w="25400">
            <a:solidFill>
              <a:srgbClr val="001F5F"/>
            </a:solidFill>
          </a:ln>
        </p:spPr>
        <p:txBody>
          <a:bodyPr vert="horz" wrap="square" lIns="0" tIns="38735" rIns="0" bIns="0" rtlCol="0">
            <a:spAutoFit/>
          </a:bodyPr>
          <a:lstStyle>
            <a:lvl1pPr>
              <a:defRPr sz="1600" b="1" i="0">
                <a:solidFill>
                  <a:srgbClr val="EDEBE0"/>
                </a:solidFill>
                <a:latin typeface="Arial"/>
                <a:ea typeface="+mj-ea"/>
                <a:cs typeface="Arial"/>
              </a:defRPr>
            </a:lvl1pPr>
          </a:lstStyle>
          <a:p>
            <a:pPr marL="431800" marR="425450" lvl="0" indent="10160" defTabSz="914400" eaLnBrk="1" fontAlgn="auto" latinLnBrk="0" hangingPunct="1">
              <a:lnSpc>
                <a:spcPct val="100000"/>
              </a:lnSpc>
              <a:spcBef>
                <a:spcPts val="305"/>
              </a:spcBef>
              <a:spcAft>
                <a:spcPts val="0"/>
              </a:spcAft>
              <a:buClrTx/>
              <a:buSzTx/>
              <a:buFontTx/>
              <a:buNone/>
              <a:tabLst>
                <a:tab pos="3853815" algn="l"/>
              </a:tabLst>
              <a:defRPr/>
            </a:pPr>
            <a:r>
              <a:rPr kumimoji="0" lang="ru-RU" sz="2000" b="1" i="1" u="none" strike="noStrike" kern="0" cap="none" spc="-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Предназначенная для хранения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в </a:t>
            </a:r>
            <a:r>
              <a:rPr kumimoji="0" lang="ru-RU" sz="2000" b="1" i="1" u="none" strike="noStrike" kern="0" cap="none" spc="-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архиве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первая </a:t>
            </a:r>
            <a:r>
              <a:rPr kumimoji="0" lang="ru-RU" sz="2000" b="1" i="1" u="none" strike="noStrike" kern="0" cap="none" spc="-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страница 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экспертного</a:t>
            </a:r>
            <a:r>
              <a:rPr kumimoji="0" lang="ru-RU" sz="2000" b="1" i="1" u="none" strike="noStrike" kern="0" cap="none" spc="-3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2000" b="1" i="1" u="none" strike="noStrike" kern="0" cap="none" spc="-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заключения	содержит следующие</a:t>
            </a:r>
            <a:r>
              <a:rPr kumimoji="0" lang="ru-RU" sz="2000" b="1" i="1" u="none" strike="noStrike" kern="0" cap="none" spc="-6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разделы: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object 67"/>
          <p:cNvSpPr txBox="1"/>
          <p:nvPr/>
        </p:nvSpPr>
        <p:spPr>
          <a:xfrm>
            <a:off x="616997" y="1541936"/>
            <a:ext cx="7387590" cy="245173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55600" indent="-342900" defTabSz="914400" hangingPunct="1">
              <a:spcBef>
                <a:spcPts val="63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000" b="1" kern="1200" dirty="0">
                <a:solidFill>
                  <a:srgbClr val="C00000"/>
                </a:solidFill>
                <a:ea typeface="+mn-ea"/>
                <a:cs typeface="Calibri"/>
              </a:rPr>
              <a:t>«Общие </a:t>
            </a:r>
            <a:r>
              <a:rPr sz="2000" b="1" kern="1200" spc="-5" dirty="0">
                <a:solidFill>
                  <a:srgbClr val="C00000"/>
                </a:solidFill>
                <a:ea typeface="+mn-ea"/>
                <a:cs typeface="Calibri"/>
              </a:rPr>
              <a:t>сведения </a:t>
            </a:r>
            <a:r>
              <a:rPr sz="2000" b="1" kern="1200" dirty="0">
                <a:solidFill>
                  <a:srgbClr val="C00000"/>
                </a:solidFill>
                <a:ea typeface="+mn-ea"/>
                <a:cs typeface="Calibri"/>
              </a:rPr>
              <a:t>об аттестуемом </a:t>
            </a:r>
            <a:r>
              <a:rPr sz="2000" b="1" kern="1200" spc="-5" dirty="0">
                <a:solidFill>
                  <a:srgbClr val="C00000"/>
                </a:solidFill>
                <a:ea typeface="+mn-ea"/>
                <a:cs typeface="Calibri"/>
              </a:rPr>
              <a:t>педагогическом</a:t>
            </a:r>
            <a:r>
              <a:rPr sz="2000" b="1" kern="1200" spc="-70" dirty="0">
                <a:solidFill>
                  <a:srgbClr val="C00000"/>
                </a:solidFill>
                <a:ea typeface="+mn-ea"/>
                <a:cs typeface="Calibri"/>
              </a:rPr>
              <a:t> </a:t>
            </a:r>
            <a:r>
              <a:rPr sz="2000" b="1" kern="1200" dirty="0">
                <a:solidFill>
                  <a:srgbClr val="C00000"/>
                </a:solidFill>
                <a:ea typeface="+mn-ea"/>
                <a:cs typeface="Calibri"/>
              </a:rPr>
              <a:t>работнике»</a:t>
            </a:r>
            <a:endParaRPr sz="2000"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104139" indent="-91440" defTabSz="914400" hangingPunct="1">
              <a:spcBef>
                <a:spcPts val="375"/>
              </a:spcBef>
              <a:buFontTx/>
              <a:buChar char="-"/>
              <a:tabLst>
                <a:tab pos="104139" algn="l"/>
              </a:tabLst>
            </a:pPr>
            <a:r>
              <a:rPr sz="1400" b="1" i="1" kern="1200" dirty="0">
                <a:solidFill>
                  <a:srgbClr val="001F5F"/>
                </a:solidFill>
                <a:ea typeface="+mn-ea"/>
                <a:cs typeface="Calibri"/>
              </a:rPr>
              <a:t>фамилия, </a:t>
            </a:r>
            <a:r>
              <a:rPr sz="1400" b="1" i="1" kern="1200" spc="-5" dirty="0">
                <a:solidFill>
                  <a:srgbClr val="001F5F"/>
                </a:solidFill>
                <a:ea typeface="+mn-ea"/>
                <a:cs typeface="Calibri"/>
              </a:rPr>
              <a:t>имя,</a:t>
            </a:r>
            <a:r>
              <a:rPr sz="1400" b="1" i="1" kern="1200" spc="-40" dirty="0">
                <a:solidFill>
                  <a:srgbClr val="001F5F"/>
                </a:solidFill>
                <a:ea typeface="+mn-ea"/>
                <a:cs typeface="Calibri"/>
              </a:rPr>
              <a:t> </a:t>
            </a:r>
            <a:r>
              <a:rPr sz="1400" b="1" i="1" kern="1200" spc="-5" dirty="0">
                <a:solidFill>
                  <a:srgbClr val="001F5F"/>
                </a:solidFill>
                <a:ea typeface="+mn-ea"/>
                <a:cs typeface="Calibri"/>
              </a:rPr>
              <a:t>отчество;</a:t>
            </a:r>
            <a:endParaRPr sz="1400"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143510" indent="-92710" defTabSz="914400" hangingPunct="1">
              <a:spcBef>
                <a:spcPts val="335"/>
              </a:spcBef>
              <a:buFontTx/>
              <a:buChar char="-"/>
              <a:tabLst>
                <a:tab pos="144145" algn="l"/>
              </a:tabLst>
            </a:pPr>
            <a:r>
              <a:rPr sz="1400" b="1" i="1" kern="1200" spc="-5" dirty="0">
                <a:solidFill>
                  <a:srgbClr val="001F5F"/>
                </a:solidFill>
                <a:ea typeface="+mn-ea"/>
                <a:cs typeface="Calibri"/>
              </a:rPr>
              <a:t>место</a:t>
            </a:r>
            <a:r>
              <a:rPr sz="1400" b="1" i="1" kern="1200" spc="-10" dirty="0">
                <a:solidFill>
                  <a:srgbClr val="001F5F"/>
                </a:solidFill>
                <a:ea typeface="+mn-ea"/>
                <a:cs typeface="Calibri"/>
              </a:rPr>
              <a:t> </a:t>
            </a:r>
            <a:r>
              <a:rPr sz="1400" b="1" i="1" kern="1200" spc="-5" dirty="0">
                <a:solidFill>
                  <a:srgbClr val="001F5F"/>
                </a:solidFill>
                <a:ea typeface="+mn-ea"/>
                <a:cs typeface="Calibri"/>
              </a:rPr>
              <a:t>работы;</a:t>
            </a:r>
            <a:endParaRPr sz="1400"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104139" indent="-91440" defTabSz="914400" hangingPunct="1">
              <a:spcBef>
                <a:spcPts val="340"/>
              </a:spcBef>
              <a:buFontTx/>
              <a:buChar char="-"/>
              <a:tabLst>
                <a:tab pos="104139" algn="l"/>
              </a:tabLst>
            </a:pPr>
            <a:r>
              <a:rPr sz="1400" b="1" i="1" kern="1200" dirty="0">
                <a:solidFill>
                  <a:srgbClr val="001F5F"/>
                </a:solidFill>
                <a:ea typeface="+mn-ea"/>
                <a:cs typeface="Calibri"/>
              </a:rPr>
              <a:t>должность;</a:t>
            </a:r>
            <a:endParaRPr sz="1400"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104139" indent="-91440" defTabSz="914400" hangingPunct="1">
              <a:spcBef>
                <a:spcPts val="335"/>
              </a:spcBef>
              <a:buFontTx/>
              <a:buChar char="-"/>
              <a:tabLst>
                <a:tab pos="104139" algn="l"/>
              </a:tabLst>
            </a:pPr>
            <a:r>
              <a:rPr sz="1400" b="1" i="1" kern="1200" spc="-5" dirty="0">
                <a:solidFill>
                  <a:srgbClr val="001F5F"/>
                </a:solidFill>
                <a:ea typeface="+mn-ea"/>
                <a:cs typeface="Calibri"/>
              </a:rPr>
              <a:t>муниципальное</a:t>
            </a:r>
            <a:r>
              <a:rPr sz="1400" b="1" i="1" kern="1200" spc="-25" dirty="0">
                <a:solidFill>
                  <a:srgbClr val="001F5F"/>
                </a:solidFill>
                <a:ea typeface="+mn-ea"/>
                <a:cs typeface="Calibri"/>
              </a:rPr>
              <a:t> </a:t>
            </a:r>
            <a:r>
              <a:rPr sz="1400" b="1" i="1" kern="1200" spc="-5" dirty="0">
                <a:solidFill>
                  <a:srgbClr val="001F5F"/>
                </a:solidFill>
                <a:ea typeface="+mn-ea"/>
                <a:cs typeface="Calibri"/>
              </a:rPr>
              <a:t>образование;</a:t>
            </a:r>
            <a:endParaRPr sz="1400"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104139" indent="-91440" defTabSz="914400" hangingPunct="1">
              <a:spcBef>
                <a:spcPts val="335"/>
              </a:spcBef>
              <a:buFontTx/>
              <a:buChar char="-"/>
              <a:tabLst>
                <a:tab pos="104139" algn="l"/>
              </a:tabLst>
            </a:pPr>
            <a:r>
              <a:rPr sz="1400" b="1" i="1" kern="1200" dirty="0">
                <a:solidFill>
                  <a:srgbClr val="001F5F"/>
                </a:solidFill>
                <a:ea typeface="+mn-ea"/>
                <a:cs typeface="Calibri"/>
              </a:rPr>
              <a:t>стаж педагогической</a:t>
            </a:r>
            <a:r>
              <a:rPr sz="1400" b="1" i="1" kern="1200" spc="-55" dirty="0">
                <a:solidFill>
                  <a:srgbClr val="001F5F"/>
                </a:solidFill>
                <a:ea typeface="+mn-ea"/>
                <a:cs typeface="Calibri"/>
              </a:rPr>
              <a:t> </a:t>
            </a:r>
            <a:r>
              <a:rPr sz="1400" b="1" i="1" kern="1200" spc="-5" dirty="0">
                <a:solidFill>
                  <a:srgbClr val="001F5F"/>
                </a:solidFill>
                <a:ea typeface="+mn-ea"/>
                <a:cs typeface="Calibri"/>
              </a:rPr>
              <a:t>работы;</a:t>
            </a:r>
            <a:endParaRPr sz="1400"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104139" indent="-91440" defTabSz="914400" hangingPunct="1">
              <a:spcBef>
                <a:spcPts val="340"/>
              </a:spcBef>
              <a:buFontTx/>
              <a:buChar char="-"/>
              <a:tabLst>
                <a:tab pos="104139" algn="l"/>
              </a:tabLst>
            </a:pPr>
            <a:r>
              <a:rPr sz="1400" b="1" i="1" kern="1200" dirty="0">
                <a:solidFill>
                  <a:srgbClr val="001F5F"/>
                </a:solidFill>
                <a:ea typeface="+mn-ea"/>
                <a:cs typeface="Calibri"/>
              </a:rPr>
              <a:t>наличие </a:t>
            </a:r>
            <a:r>
              <a:rPr sz="1400" b="1" i="1" kern="1200" spc="-5" dirty="0">
                <a:solidFill>
                  <a:srgbClr val="001F5F"/>
                </a:solidFill>
                <a:ea typeface="+mn-ea"/>
                <a:cs typeface="Calibri"/>
              </a:rPr>
              <a:t>квалификационной</a:t>
            </a:r>
            <a:r>
              <a:rPr sz="1400" b="1" i="1" kern="1200" spc="-75" dirty="0">
                <a:solidFill>
                  <a:srgbClr val="001F5F"/>
                </a:solidFill>
                <a:ea typeface="+mn-ea"/>
                <a:cs typeface="Calibri"/>
              </a:rPr>
              <a:t> </a:t>
            </a:r>
            <a:r>
              <a:rPr sz="1400" b="1" i="1" kern="1200" dirty="0">
                <a:solidFill>
                  <a:srgbClr val="001F5F"/>
                </a:solidFill>
                <a:ea typeface="+mn-ea"/>
                <a:cs typeface="Calibri"/>
              </a:rPr>
              <a:t>категории;</a:t>
            </a:r>
            <a:endParaRPr sz="1400"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104139" indent="-91440" defTabSz="914400" hangingPunct="1">
              <a:spcBef>
                <a:spcPts val="335"/>
              </a:spcBef>
              <a:buFontTx/>
              <a:buChar char="-"/>
              <a:tabLst>
                <a:tab pos="104139" algn="l"/>
              </a:tabLst>
            </a:pPr>
            <a:r>
              <a:rPr sz="1400" b="1" i="1" kern="1200" dirty="0">
                <a:solidFill>
                  <a:srgbClr val="001F5F"/>
                </a:solidFill>
                <a:ea typeface="+mn-ea"/>
                <a:cs typeface="Calibri"/>
              </a:rPr>
              <a:t>заявленная </a:t>
            </a:r>
            <a:r>
              <a:rPr sz="1400" b="1" i="1" kern="1200" spc="-5" dirty="0">
                <a:solidFill>
                  <a:srgbClr val="001F5F"/>
                </a:solidFill>
                <a:ea typeface="+mn-ea"/>
                <a:cs typeface="Calibri"/>
              </a:rPr>
              <a:t>квалификационная</a:t>
            </a:r>
            <a:r>
              <a:rPr sz="1400" b="1" i="1" kern="1200" spc="-50" dirty="0">
                <a:solidFill>
                  <a:srgbClr val="001F5F"/>
                </a:solidFill>
                <a:ea typeface="+mn-ea"/>
                <a:cs typeface="Calibri"/>
              </a:rPr>
              <a:t> </a:t>
            </a:r>
            <a:r>
              <a:rPr sz="1400" b="1" i="1" kern="1200" spc="-5" dirty="0">
                <a:solidFill>
                  <a:srgbClr val="001F5F"/>
                </a:solidFill>
                <a:ea typeface="+mn-ea"/>
                <a:cs typeface="Calibri"/>
              </a:rPr>
              <a:t>категория;</a:t>
            </a:r>
            <a:endParaRPr sz="1400"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104139" indent="-91440" defTabSz="914400" hangingPunct="1">
              <a:spcBef>
                <a:spcPts val="335"/>
              </a:spcBef>
              <a:buFontTx/>
              <a:buChar char="-"/>
              <a:tabLst>
                <a:tab pos="104139" algn="l"/>
              </a:tabLst>
            </a:pPr>
            <a:r>
              <a:rPr sz="1400" b="1" i="1" kern="1200" spc="-5" dirty="0">
                <a:solidFill>
                  <a:srgbClr val="001F5F"/>
                </a:solidFill>
                <a:ea typeface="+mn-ea"/>
                <a:cs typeface="Calibri"/>
              </a:rPr>
              <a:t>образование.</a:t>
            </a:r>
            <a:endParaRPr sz="1400" kern="1200" dirty="0">
              <a:solidFill>
                <a:prstClr val="black"/>
              </a:solidFill>
              <a:ea typeface="+mn-ea"/>
              <a:cs typeface="Calibri"/>
            </a:endParaRPr>
          </a:p>
        </p:txBody>
      </p:sp>
      <p:sp>
        <p:nvSpPr>
          <p:cNvPr id="9" name="object 77"/>
          <p:cNvSpPr/>
          <p:nvPr/>
        </p:nvSpPr>
        <p:spPr>
          <a:xfrm>
            <a:off x="6414802" y="2108834"/>
            <a:ext cx="2627375" cy="3206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object 78"/>
          <p:cNvSpPr/>
          <p:nvPr/>
        </p:nvSpPr>
        <p:spPr>
          <a:xfrm>
            <a:off x="4956048" y="2496882"/>
            <a:ext cx="1296670" cy="180340"/>
          </a:xfrm>
          <a:custGeom>
            <a:avLst/>
            <a:gdLst/>
            <a:ahLst/>
            <a:cxnLst/>
            <a:rect l="l" t="t" r="r" b="b"/>
            <a:pathLst>
              <a:path w="1296670" h="180339">
                <a:moveTo>
                  <a:pt x="1206118" y="0"/>
                </a:moveTo>
                <a:lnTo>
                  <a:pt x="1206118" y="44957"/>
                </a:lnTo>
                <a:lnTo>
                  <a:pt x="0" y="44957"/>
                </a:lnTo>
                <a:lnTo>
                  <a:pt x="0" y="135000"/>
                </a:lnTo>
                <a:lnTo>
                  <a:pt x="1206118" y="135000"/>
                </a:lnTo>
                <a:lnTo>
                  <a:pt x="1206118" y="180086"/>
                </a:lnTo>
                <a:lnTo>
                  <a:pt x="1296162" y="90042"/>
                </a:lnTo>
                <a:lnTo>
                  <a:pt x="120611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object 80"/>
          <p:cNvSpPr/>
          <p:nvPr/>
        </p:nvSpPr>
        <p:spPr>
          <a:xfrm>
            <a:off x="5474571" y="3293297"/>
            <a:ext cx="940231" cy="11792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6997" y="5323806"/>
            <a:ext cx="7497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0365" lvl="0" indent="-342900" defTabSz="914400" hangingPunct="1">
              <a:spcBef>
                <a:spcPts val="610"/>
              </a:spcBef>
              <a:buFont typeface="Calibri"/>
              <a:buChar char="•"/>
              <a:tabLst>
                <a:tab pos="379730" algn="l"/>
                <a:tab pos="380365" algn="l"/>
              </a:tabLst>
            </a:pPr>
            <a:r>
              <a:rPr lang="ru-RU" sz="2000" b="1" kern="1200" dirty="0">
                <a:solidFill>
                  <a:srgbClr val="C00000"/>
                </a:solidFill>
                <a:ea typeface="+mn-ea"/>
                <a:cs typeface="Calibri"/>
              </a:rPr>
              <a:t>«</a:t>
            </a:r>
            <a:r>
              <a:rPr lang="ru-RU" sz="2000" b="1" kern="1200" dirty="0" smtClean="0">
                <a:solidFill>
                  <a:srgbClr val="C00000"/>
                </a:solidFill>
                <a:ea typeface="+mn-ea"/>
                <a:cs typeface="Calibri"/>
              </a:rPr>
              <a:t>Профессиональное развитие в </a:t>
            </a:r>
            <a:r>
              <a:rPr lang="ru-RU" sz="2000" b="1" kern="1200" dirty="0" err="1" smtClean="0">
                <a:solidFill>
                  <a:srgbClr val="C00000"/>
                </a:solidFill>
                <a:ea typeface="+mn-ea"/>
                <a:cs typeface="Calibri"/>
              </a:rPr>
              <a:t>межаттестационный</a:t>
            </a:r>
            <a:r>
              <a:rPr lang="ru-RU" sz="2000" b="1" kern="1200" dirty="0" smtClean="0">
                <a:solidFill>
                  <a:srgbClr val="C00000"/>
                </a:solidFill>
                <a:ea typeface="+mn-ea"/>
                <a:cs typeface="Calibri"/>
              </a:rPr>
              <a:t> период»</a:t>
            </a:r>
            <a:endParaRPr lang="ru-RU" sz="2000" kern="1200" dirty="0">
              <a:solidFill>
                <a:prstClr val="black"/>
              </a:solidFill>
              <a:ea typeface="+mn-ea"/>
              <a:cs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3253" y="5732772"/>
            <a:ext cx="6984604" cy="2743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8905" marR="3175" lvl="0" indent="-91440" defTabSz="914400" hangingPunct="1">
              <a:lnSpc>
                <a:spcPts val="1360"/>
              </a:lnSpc>
              <a:buFontTx/>
              <a:buChar char="-"/>
              <a:tabLst>
                <a:tab pos="128905" algn="l"/>
              </a:tabLst>
            </a:pPr>
            <a:r>
              <a:rPr lang="ru-RU" sz="1400" b="1" i="1" kern="1200" dirty="0" smtClean="0">
                <a:solidFill>
                  <a:srgbClr val="001F5F"/>
                </a:solidFill>
                <a:ea typeface="+mn-ea"/>
                <a:cs typeface="Calibri"/>
              </a:rPr>
              <a:t>Курсы повышения квалификации, дополнительное профессиональное образование.</a:t>
            </a:r>
            <a:endParaRPr lang="ru-RU" sz="1400" kern="1200" dirty="0">
              <a:solidFill>
                <a:prstClr val="black"/>
              </a:solidFill>
              <a:ea typeface="+mn-ea"/>
              <a:cs typeface="Calibr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807976" y="0"/>
            <a:ext cx="85325" cy="6865720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8" descr="Рисунок 8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8845675" y="3579156"/>
            <a:ext cx="2400052" cy="32865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59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765D8D3-8598-45A6-BE24-6275A3F87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6" y="18798"/>
            <a:ext cx="1913783" cy="636805"/>
          </a:xfrm>
          <a:prstGeom prst="rect">
            <a:avLst/>
          </a:prstGeom>
        </p:spPr>
      </p:pic>
      <p:sp>
        <p:nvSpPr>
          <p:cNvPr id="5" name="Квадрат">
            <a:extLst>
              <a:ext uri="{FF2B5EF4-FFF2-40B4-BE49-F238E27FC236}">
                <a16:creationId xmlns="" xmlns:a16="http://schemas.microsoft.com/office/drawing/2014/main" id="{75E32BAE-3EAB-4825-BE5A-3191B11E2E26}"/>
              </a:ext>
            </a:extLst>
          </p:cNvPr>
          <p:cNvSpPr/>
          <p:nvPr/>
        </p:nvSpPr>
        <p:spPr>
          <a:xfrm>
            <a:off x="9533089" y="6486593"/>
            <a:ext cx="379127" cy="379127"/>
          </a:xfrm>
          <a:prstGeom prst="rect">
            <a:avLst/>
          </a:prstGeom>
          <a:solidFill>
            <a:srgbClr val="B9CDE5"/>
          </a:solidFill>
          <a:ln w="12700">
            <a:miter lim="400000"/>
          </a:ln>
        </p:spPr>
        <p:txBody>
          <a:bodyPr lIns="45719" rIns="45719" anchor="ctr"/>
          <a:lstStyle/>
          <a:p>
            <a:pPr defTabSz="389360">
              <a:defRPr sz="1500"/>
            </a:pPr>
            <a:endParaRPr sz="1500">
              <a:cs typeface="Calibri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71FEF8B6-CC0C-4942-B129-EDA60599CD3F}"/>
              </a:ext>
            </a:extLst>
          </p:cNvPr>
          <p:cNvSpPr txBox="1">
            <a:spLocks/>
          </p:cNvSpPr>
          <p:nvPr/>
        </p:nvSpPr>
        <p:spPr>
          <a:xfrm>
            <a:off x="9560859" y="6556728"/>
            <a:ext cx="332442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object 64"/>
          <p:cNvSpPr txBox="1"/>
          <p:nvPr/>
        </p:nvSpPr>
        <p:spPr>
          <a:xfrm>
            <a:off x="828674" y="874779"/>
            <a:ext cx="8007350" cy="1875789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55600" indent="-342900" defTabSz="914400" hangingPunct="1">
              <a:spcBef>
                <a:spcPts val="59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000" b="1" i="1" kern="1200" dirty="0">
                <a:solidFill>
                  <a:srgbClr val="C00000"/>
                </a:solidFill>
                <a:ea typeface="+mn-ea"/>
                <a:cs typeface="Calibri"/>
              </a:rPr>
              <a:t>«Результаты</a:t>
            </a:r>
            <a:r>
              <a:rPr sz="2000" b="1" i="1" kern="1200" spc="-45" dirty="0">
                <a:solidFill>
                  <a:srgbClr val="C00000"/>
                </a:solidFill>
                <a:ea typeface="+mn-ea"/>
                <a:cs typeface="Calibri"/>
              </a:rPr>
              <a:t> </a:t>
            </a:r>
            <a:r>
              <a:rPr sz="2000" b="1" i="1" kern="1200" spc="-5" dirty="0">
                <a:solidFill>
                  <a:srgbClr val="C00000"/>
                </a:solidFill>
                <a:ea typeface="+mn-ea"/>
                <a:cs typeface="Calibri"/>
              </a:rPr>
              <a:t>экспертизы»</a:t>
            </a:r>
            <a:endParaRPr sz="2000"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12700" marR="5080" defTabSz="914400" hangingPunct="1">
              <a:spcBef>
                <a:spcPts val="440"/>
              </a:spcBef>
            </a:pP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При заполнении </a:t>
            </a:r>
            <a:r>
              <a:rPr b="1" kern="1200" dirty="0">
                <a:solidFill>
                  <a:srgbClr val="001F5F"/>
                </a:solidFill>
                <a:ea typeface="+mn-ea"/>
                <a:cs typeface="Calibri"/>
              </a:rPr>
              <a:t>ЭЗ </a:t>
            </a: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подсчет баллов осуществляется по </a:t>
            </a:r>
            <a:r>
              <a:rPr b="1" kern="1200" dirty="0">
                <a:solidFill>
                  <a:srgbClr val="001F5F"/>
                </a:solidFill>
                <a:ea typeface="+mn-ea"/>
                <a:cs typeface="Calibri"/>
              </a:rPr>
              <a:t>каждому </a:t>
            </a: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разделу  экспертного заключения. </a:t>
            </a:r>
            <a:r>
              <a:rPr b="1" kern="1200" dirty="0">
                <a:solidFill>
                  <a:srgbClr val="001F5F"/>
                </a:solidFill>
                <a:ea typeface="+mn-ea"/>
                <a:cs typeface="Calibri"/>
              </a:rPr>
              <a:t>Итоговая </a:t>
            </a: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сумма </a:t>
            </a:r>
            <a:r>
              <a:rPr b="1" kern="1200" dirty="0">
                <a:solidFill>
                  <a:srgbClr val="001F5F"/>
                </a:solidFill>
                <a:ea typeface="+mn-ea"/>
                <a:cs typeface="Calibri"/>
              </a:rPr>
              <a:t>баллов, которую </a:t>
            </a: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набрал аттестуемый  педагог по </a:t>
            </a:r>
            <a:r>
              <a:rPr b="1" kern="1200" dirty="0">
                <a:solidFill>
                  <a:srgbClr val="001F5F"/>
                </a:solidFill>
                <a:ea typeface="+mn-ea"/>
                <a:cs typeface="Calibri"/>
              </a:rPr>
              <a:t>всем </a:t>
            </a: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трем </a:t>
            </a:r>
            <a:r>
              <a:rPr b="1" kern="1200" dirty="0">
                <a:solidFill>
                  <a:srgbClr val="001F5F"/>
                </a:solidFill>
                <a:ea typeface="+mn-ea"/>
                <a:cs typeface="Calibri"/>
              </a:rPr>
              <a:t>разделам, </a:t>
            </a: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выводится </a:t>
            </a:r>
            <a:r>
              <a:rPr b="1" kern="1200" dirty="0">
                <a:solidFill>
                  <a:srgbClr val="001F5F"/>
                </a:solidFill>
                <a:ea typeface="+mn-ea"/>
                <a:cs typeface="Calibri"/>
              </a:rPr>
              <a:t>в </a:t>
            </a: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пункте </a:t>
            </a:r>
            <a:r>
              <a:rPr b="1" kern="1200" dirty="0">
                <a:solidFill>
                  <a:srgbClr val="001F5F"/>
                </a:solidFill>
                <a:ea typeface="+mn-ea"/>
                <a:cs typeface="Calibri"/>
              </a:rPr>
              <a:t>«Всего</a:t>
            </a:r>
            <a:r>
              <a:rPr b="1" kern="1200" spc="-40" dirty="0">
                <a:solidFill>
                  <a:srgbClr val="001F5F"/>
                </a:solidFill>
                <a:ea typeface="+mn-ea"/>
                <a:cs typeface="Calibri"/>
              </a:rPr>
              <a:t> </a:t>
            </a: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набрано</a:t>
            </a:r>
            <a:endParaRPr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12700" defTabSz="914400" hangingPunct="1">
              <a:spcBef>
                <a:spcPts val="5"/>
              </a:spcBef>
              <a:tabLst>
                <a:tab pos="4762500" algn="l"/>
              </a:tabLst>
            </a:pP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аттестуемым педагогическим</a:t>
            </a:r>
            <a:r>
              <a:rPr b="1" kern="1200" spc="-35" dirty="0">
                <a:solidFill>
                  <a:srgbClr val="001F5F"/>
                </a:solidFill>
                <a:ea typeface="+mn-ea"/>
                <a:cs typeface="Calibri"/>
              </a:rPr>
              <a:t> </a:t>
            </a:r>
            <a:r>
              <a:rPr b="1" kern="1200" dirty="0">
                <a:solidFill>
                  <a:srgbClr val="001F5F"/>
                </a:solidFill>
                <a:ea typeface="+mn-ea"/>
                <a:cs typeface="Calibri"/>
              </a:rPr>
              <a:t>работником</a:t>
            </a:r>
            <a:r>
              <a:rPr b="1" u="heavy" kern="1200" dirty="0">
                <a:solidFill>
                  <a:srgbClr val="001F5F"/>
                </a:solidFill>
                <a:uFill>
                  <a:solidFill>
                    <a:srgbClr val="001E5E"/>
                  </a:solidFill>
                </a:uFill>
                <a:ea typeface="+mn-ea"/>
                <a:cs typeface="Calibri"/>
              </a:rPr>
              <a:t> 	</a:t>
            </a: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баллов».</a:t>
            </a:r>
            <a:endParaRPr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12700" defTabSz="914400" hangingPunct="1">
              <a:spcBef>
                <a:spcPts val="430"/>
              </a:spcBef>
            </a:pP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Выведение баллов на страницу осуществляется</a:t>
            </a:r>
            <a:r>
              <a:rPr b="1" kern="1200" spc="-45" dirty="0">
                <a:solidFill>
                  <a:srgbClr val="001F5F"/>
                </a:solidFill>
                <a:ea typeface="+mn-ea"/>
                <a:cs typeface="Calibri"/>
              </a:rPr>
              <a:t> </a:t>
            </a: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автоматически.</a:t>
            </a:r>
            <a:endParaRPr kern="1200" dirty="0">
              <a:solidFill>
                <a:prstClr val="black"/>
              </a:solidFill>
              <a:ea typeface="+mn-ea"/>
              <a:cs typeface="Calibri"/>
            </a:endParaRPr>
          </a:p>
        </p:txBody>
      </p:sp>
      <p:sp>
        <p:nvSpPr>
          <p:cNvPr id="8" name="object 65"/>
          <p:cNvSpPr/>
          <p:nvPr/>
        </p:nvSpPr>
        <p:spPr>
          <a:xfrm>
            <a:off x="828674" y="2889409"/>
            <a:ext cx="7793831" cy="33138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" name="Рисунок 8" descr="Рисунок 8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8845675" y="3579156"/>
            <a:ext cx="2400052" cy="328656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Прямоугольник 10"/>
          <p:cNvSpPr/>
          <p:nvPr/>
        </p:nvSpPr>
        <p:spPr>
          <a:xfrm>
            <a:off x="9807976" y="0"/>
            <a:ext cx="85325" cy="6865720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8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вадрат">
            <a:extLst>
              <a:ext uri="{FF2B5EF4-FFF2-40B4-BE49-F238E27FC236}">
                <a16:creationId xmlns="" xmlns:a16="http://schemas.microsoft.com/office/drawing/2014/main" id="{240A6D72-2D3B-4A52-896D-F2CDCC717EB4}"/>
              </a:ext>
            </a:extLst>
          </p:cNvPr>
          <p:cNvSpPr/>
          <p:nvPr/>
        </p:nvSpPr>
        <p:spPr>
          <a:xfrm>
            <a:off x="9533089" y="6486593"/>
            <a:ext cx="379127" cy="379127"/>
          </a:xfrm>
          <a:prstGeom prst="rect">
            <a:avLst/>
          </a:prstGeom>
          <a:solidFill>
            <a:srgbClr val="B9CDE5"/>
          </a:solidFill>
          <a:ln w="12700">
            <a:miter lim="400000"/>
          </a:ln>
        </p:spPr>
        <p:txBody>
          <a:bodyPr lIns="45719" rIns="45719" anchor="ctr"/>
          <a:lstStyle/>
          <a:p>
            <a:pPr defTabSz="389360">
              <a:defRPr sz="1500"/>
            </a:pPr>
            <a:endParaRPr sz="1500">
              <a:cs typeface="Calibri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C461D099-F3FB-417F-9088-DCF6143E6EED}"/>
              </a:ext>
            </a:extLst>
          </p:cNvPr>
          <p:cNvSpPr txBox="1">
            <a:spLocks/>
          </p:cNvSpPr>
          <p:nvPr/>
        </p:nvSpPr>
        <p:spPr>
          <a:xfrm>
            <a:off x="9560859" y="6556728"/>
            <a:ext cx="332442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object 76"/>
          <p:cNvSpPr txBox="1"/>
          <p:nvPr/>
        </p:nvSpPr>
        <p:spPr>
          <a:xfrm>
            <a:off x="743109" y="566613"/>
            <a:ext cx="7983855" cy="251587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355600" indent="-342900" defTabSz="914400" hangingPunct="1">
              <a:spcBef>
                <a:spcPts val="59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000" b="1" i="1" kern="1200" dirty="0">
                <a:solidFill>
                  <a:srgbClr val="C00000"/>
                </a:solidFill>
                <a:ea typeface="+mn-ea"/>
                <a:cs typeface="Calibri"/>
              </a:rPr>
              <a:t>«Рекомендации»</a:t>
            </a:r>
            <a:endParaRPr sz="2000"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12700" marR="612140" defTabSz="914400" hangingPunct="1">
              <a:spcBef>
                <a:spcPts val="440"/>
              </a:spcBef>
            </a:pP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Рекомендации </a:t>
            </a:r>
            <a:r>
              <a:rPr b="1" kern="1200" spc="-10" dirty="0">
                <a:solidFill>
                  <a:srgbClr val="001F5F"/>
                </a:solidFill>
                <a:ea typeface="+mn-ea"/>
                <a:cs typeface="Calibri"/>
              </a:rPr>
              <a:t>даются </a:t>
            </a: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по профессиональному </a:t>
            </a:r>
            <a:r>
              <a:rPr b="1" kern="1200" dirty="0" err="1">
                <a:solidFill>
                  <a:srgbClr val="001F5F"/>
                </a:solidFill>
                <a:ea typeface="+mn-ea"/>
                <a:cs typeface="Calibri"/>
              </a:rPr>
              <a:t>образованию</a:t>
            </a:r>
            <a:r>
              <a:rPr b="1" kern="1200" dirty="0">
                <a:solidFill>
                  <a:srgbClr val="001F5F"/>
                </a:solidFill>
                <a:ea typeface="+mn-ea"/>
                <a:cs typeface="Calibri"/>
              </a:rPr>
              <a:t> </a:t>
            </a:r>
            <a:r>
              <a:rPr b="1" kern="1200" spc="-5" dirty="0" smtClean="0">
                <a:solidFill>
                  <a:srgbClr val="001F5F"/>
                </a:solidFill>
                <a:ea typeface="+mn-ea"/>
                <a:cs typeface="Calibri"/>
              </a:rPr>
              <a:t>п</a:t>
            </a:r>
            <a:r>
              <a:rPr lang="ru-RU" b="1" kern="1200" spc="-5" dirty="0" err="1" smtClean="0">
                <a:solidFill>
                  <a:srgbClr val="001F5F"/>
                </a:solidFill>
                <a:ea typeface="+mn-ea"/>
                <a:cs typeface="Calibri"/>
              </a:rPr>
              <a:t>реподавателя</a:t>
            </a:r>
            <a:r>
              <a:rPr b="1" kern="1200" spc="-5" dirty="0" smtClean="0">
                <a:solidFill>
                  <a:srgbClr val="001F5F"/>
                </a:solidFill>
                <a:ea typeface="+mn-ea"/>
                <a:cs typeface="Calibri"/>
              </a:rPr>
              <a:t> </a:t>
            </a:r>
            <a:r>
              <a:rPr b="1" kern="1200" dirty="0">
                <a:solidFill>
                  <a:srgbClr val="001F5F"/>
                </a:solidFill>
                <a:ea typeface="+mn-ea"/>
                <a:cs typeface="Calibri"/>
              </a:rPr>
              <a:t>и  </a:t>
            </a: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повышению квалификации. Принцип вынесения рекомендаций остается  прежним.</a:t>
            </a:r>
            <a:endParaRPr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355600" indent="-342900" defTabSz="914400" hangingPunct="1">
              <a:spcBef>
                <a:spcPts val="47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000" b="1" i="1" kern="1200" spc="-5" dirty="0">
                <a:solidFill>
                  <a:srgbClr val="C00000"/>
                </a:solidFill>
                <a:ea typeface="+mn-ea"/>
                <a:cs typeface="Calibri"/>
              </a:rPr>
              <a:t>«Подписи председателя </a:t>
            </a:r>
            <a:r>
              <a:rPr sz="2000" b="1" i="1" kern="1200" dirty="0">
                <a:solidFill>
                  <a:srgbClr val="C00000"/>
                </a:solidFill>
                <a:ea typeface="+mn-ea"/>
                <a:cs typeface="Calibri"/>
              </a:rPr>
              <a:t>и специалистов </a:t>
            </a:r>
            <a:r>
              <a:rPr sz="2000" b="1" i="1" kern="1200" spc="-5" dirty="0">
                <a:solidFill>
                  <a:srgbClr val="C00000"/>
                </a:solidFill>
                <a:ea typeface="+mn-ea"/>
                <a:cs typeface="Calibri"/>
              </a:rPr>
              <a:t>экспертной</a:t>
            </a:r>
            <a:r>
              <a:rPr sz="2000" b="1" i="1" kern="1200" spc="-114" dirty="0">
                <a:solidFill>
                  <a:srgbClr val="C00000"/>
                </a:solidFill>
                <a:ea typeface="+mn-ea"/>
                <a:cs typeface="Calibri"/>
              </a:rPr>
              <a:t> </a:t>
            </a:r>
            <a:r>
              <a:rPr sz="2000" b="1" i="1" kern="1200" spc="-5" dirty="0">
                <a:solidFill>
                  <a:srgbClr val="C00000"/>
                </a:solidFill>
                <a:ea typeface="+mn-ea"/>
                <a:cs typeface="Calibri"/>
              </a:rPr>
              <a:t>группы»</a:t>
            </a:r>
            <a:endParaRPr sz="2000"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12700" defTabSz="914400" hangingPunct="1">
              <a:spcBef>
                <a:spcPts val="440"/>
              </a:spcBef>
            </a:pP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Обращаем внимание, что </a:t>
            </a:r>
            <a:r>
              <a:rPr b="1" kern="1200" dirty="0">
                <a:solidFill>
                  <a:srgbClr val="001F5F"/>
                </a:solidFill>
                <a:ea typeface="+mn-ea"/>
                <a:cs typeface="Calibri"/>
              </a:rPr>
              <a:t>согласно </a:t>
            </a: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действующему Порядку аттестации</a:t>
            </a:r>
            <a:r>
              <a:rPr b="1" kern="1200" spc="-55" dirty="0">
                <a:solidFill>
                  <a:srgbClr val="001F5F"/>
                </a:solidFill>
                <a:ea typeface="+mn-ea"/>
                <a:cs typeface="Calibri"/>
              </a:rPr>
              <a:t> </a:t>
            </a:r>
            <a:r>
              <a:rPr b="1" kern="1200" dirty="0">
                <a:solidFill>
                  <a:srgbClr val="001F5F"/>
                </a:solidFill>
                <a:ea typeface="+mn-ea"/>
                <a:cs typeface="Calibri"/>
              </a:rPr>
              <a:t>(Приказ</a:t>
            </a:r>
            <a:endParaRPr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12700" marR="89535" defTabSz="914400" hangingPunct="1">
              <a:spcBef>
                <a:spcPts val="5"/>
              </a:spcBef>
            </a:pPr>
            <a:r>
              <a:rPr b="1" kern="1200" dirty="0">
                <a:solidFill>
                  <a:srgbClr val="001F5F"/>
                </a:solidFill>
                <a:ea typeface="+mn-ea"/>
                <a:cs typeface="Calibri"/>
              </a:rPr>
              <a:t>№ 276 </a:t>
            </a: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Минобрнауки РФ </a:t>
            </a:r>
            <a:r>
              <a:rPr b="1" kern="1200" dirty="0">
                <a:solidFill>
                  <a:srgbClr val="001F5F"/>
                </a:solidFill>
                <a:ea typeface="+mn-ea"/>
                <a:cs typeface="Calibri"/>
              </a:rPr>
              <a:t>от 07.04.2014 г.) </a:t>
            </a: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наименование «Эксперт» заменяется  на «Специалист экспертной</a:t>
            </a:r>
            <a:r>
              <a:rPr b="1" kern="1200" spc="-50" dirty="0">
                <a:solidFill>
                  <a:srgbClr val="001F5F"/>
                </a:solidFill>
                <a:ea typeface="+mn-ea"/>
                <a:cs typeface="Calibri"/>
              </a:rPr>
              <a:t> </a:t>
            </a:r>
            <a:r>
              <a:rPr b="1" kern="1200" dirty="0">
                <a:solidFill>
                  <a:srgbClr val="001F5F"/>
                </a:solidFill>
                <a:ea typeface="+mn-ea"/>
                <a:cs typeface="Calibri"/>
              </a:rPr>
              <a:t>группы».</a:t>
            </a:r>
            <a:endParaRPr kern="1200" dirty="0">
              <a:solidFill>
                <a:prstClr val="black"/>
              </a:solidFill>
              <a:ea typeface="+mn-ea"/>
              <a:cs typeface="Calibri"/>
            </a:endParaRPr>
          </a:p>
        </p:txBody>
      </p:sp>
      <p:sp>
        <p:nvSpPr>
          <p:cNvPr id="9" name="object 77"/>
          <p:cNvSpPr/>
          <p:nvPr/>
        </p:nvSpPr>
        <p:spPr>
          <a:xfrm>
            <a:off x="743108" y="3357563"/>
            <a:ext cx="7983855" cy="3023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765D8D3-8598-45A6-BE24-6275A3F87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6" y="18798"/>
            <a:ext cx="1913783" cy="636805"/>
          </a:xfrm>
          <a:prstGeom prst="rect">
            <a:avLst/>
          </a:prstGeom>
        </p:spPr>
      </p:pic>
      <p:pic>
        <p:nvPicPr>
          <p:cNvPr id="10" name="Рисунок 8" descr="Рисунок 8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8845675" y="3579156"/>
            <a:ext cx="2400052" cy="328656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Прямоугольник 10"/>
          <p:cNvSpPr/>
          <p:nvPr/>
        </p:nvSpPr>
        <p:spPr>
          <a:xfrm>
            <a:off x="9807976" y="0"/>
            <a:ext cx="85325" cy="6865720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вадрат">
            <a:extLst>
              <a:ext uri="{FF2B5EF4-FFF2-40B4-BE49-F238E27FC236}">
                <a16:creationId xmlns="" xmlns:a16="http://schemas.microsoft.com/office/drawing/2014/main" id="{9D3059BB-3D6A-40DA-824A-439CB3C7AD03}"/>
              </a:ext>
            </a:extLst>
          </p:cNvPr>
          <p:cNvSpPr/>
          <p:nvPr/>
        </p:nvSpPr>
        <p:spPr>
          <a:xfrm>
            <a:off x="9533089" y="6486593"/>
            <a:ext cx="379127" cy="379127"/>
          </a:xfrm>
          <a:prstGeom prst="rect">
            <a:avLst/>
          </a:prstGeom>
          <a:solidFill>
            <a:srgbClr val="B9CDE5"/>
          </a:solidFill>
          <a:ln w="12700">
            <a:miter lim="400000"/>
          </a:ln>
        </p:spPr>
        <p:txBody>
          <a:bodyPr lIns="45719" rIns="45719" anchor="ctr"/>
          <a:lstStyle/>
          <a:p>
            <a:pPr defTabSz="389360">
              <a:defRPr sz="1500"/>
            </a:pPr>
            <a:endParaRPr sz="1500">
              <a:cs typeface="Calibri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2C118033-528B-4133-BABE-AC87F6C07551}"/>
              </a:ext>
            </a:extLst>
          </p:cNvPr>
          <p:cNvSpPr txBox="1">
            <a:spLocks/>
          </p:cNvSpPr>
          <p:nvPr/>
        </p:nvSpPr>
        <p:spPr>
          <a:xfrm>
            <a:off x="9560859" y="6556728"/>
            <a:ext cx="332442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object 74"/>
          <p:cNvSpPr/>
          <p:nvPr/>
        </p:nvSpPr>
        <p:spPr>
          <a:xfrm>
            <a:off x="215474" y="1179289"/>
            <a:ext cx="3688092" cy="38164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object 76"/>
          <p:cNvSpPr txBox="1">
            <a:spLocks/>
          </p:cNvSpPr>
          <p:nvPr/>
        </p:nvSpPr>
        <p:spPr>
          <a:xfrm>
            <a:off x="526357" y="1623231"/>
            <a:ext cx="2837815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1600" b="1" i="0">
                <a:solidFill>
                  <a:srgbClr val="EDEBE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065" marR="5080" lvl="0" indent="4445" algn="ctr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П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ервый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</a:t>
            </a:r>
            <a:r>
              <a:rPr kumimoji="0" lang="ru-RU" sz="2000" b="1" i="0" u="none" strike="noStrike" kern="0" cap="none" spc="-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лист </a:t>
            </a:r>
            <a:r>
              <a:rPr kumimoji="0" lang="ru-RU" sz="2000" b="1" i="0" u="none" strike="noStrike" kern="0" cap="none" spc="-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экспертного  заключения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4445" marR="0" lvl="0" indent="0" algn="ctr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«Общие </a:t>
            </a:r>
            <a:r>
              <a:rPr kumimoji="0" lang="ru-RU" sz="2000" b="1" i="0" u="none" strike="noStrike" kern="0" cap="none" spc="-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сведения</a:t>
            </a:r>
            <a:r>
              <a:rPr kumimoji="0" lang="ru-RU" sz="2000" b="1" i="0" u="none" strike="noStrike" kern="0" cap="none" spc="-114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об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object 77"/>
          <p:cNvSpPr txBox="1"/>
          <p:nvPr/>
        </p:nvSpPr>
        <p:spPr>
          <a:xfrm>
            <a:off x="686967" y="2867802"/>
            <a:ext cx="2745105" cy="1704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3220" marR="357505" indent="-635" algn="ctr" defTabSz="914400" hangingPunct="1">
              <a:spcBef>
                <a:spcPts val="105"/>
              </a:spcBef>
            </a:pPr>
            <a:r>
              <a:rPr sz="2000" b="1" kern="1200" spc="-1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аттестуемом  </a:t>
            </a:r>
            <a:r>
              <a:rPr sz="2000" b="1" kern="12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педа</a:t>
            </a:r>
            <a:r>
              <a:rPr sz="2000" b="1" kern="1200" spc="-2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г</a:t>
            </a:r>
            <a:r>
              <a:rPr sz="2000" b="1" kern="12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огич</a:t>
            </a:r>
            <a:r>
              <a:rPr sz="2000" b="1" kern="1200" spc="-2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е</a:t>
            </a:r>
            <a:r>
              <a:rPr sz="2000" b="1" kern="1200" spc="-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с</a:t>
            </a:r>
            <a:r>
              <a:rPr sz="2000" b="1" kern="1200" spc="-25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ко</a:t>
            </a:r>
            <a:r>
              <a:rPr sz="2000" b="1" kern="12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м  </a:t>
            </a:r>
            <a:r>
              <a:rPr sz="2000" b="1" kern="1200" spc="-1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работнике</a:t>
            </a:r>
            <a:r>
              <a:rPr sz="2000" b="1" i="1" kern="1200" spc="-1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»</a:t>
            </a:r>
            <a:endParaRPr sz="2000" kern="1200" dirty="0">
              <a:solidFill>
                <a:schemeClr val="tx2"/>
              </a:solidFill>
              <a:latin typeface="Arial"/>
              <a:ea typeface="+mn-ea"/>
              <a:cs typeface="Arial"/>
            </a:endParaRPr>
          </a:p>
          <a:p>
            <a:pPr defTabSz="914400" hangingPunct="1">
              <a:spcBef>
                <a:spcPts val="45"/>
              </a:spcBef>
            </a:pPr>
            <a:endParaRPr sz="1850" kern="1200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12700" marR="5080" algn="ctr" defTabSz="914400" hangingPunct="1">
              <a:spcBef>
                <a:spcPts val="5"/>
              </a:spcBef>
            </a:pPr>
            <a:r>
              <a:rPr sz="1600" b="1" i="1" kern="1200" spc="-1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(цветная страница </a:t>
            </a:r>
            <a:r>
              <a:rPr sz="1600" b="1" i="1" kern="1200" spc="-15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ЭЗ, </a:t>
            </a:r>
            <a:r>
              <a:rPr sz="1600" b="1" i="1" kern="1200" spc="-1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не  </a:t>
            </a:r>
            <a:r>
              <a:rPr sz="1600" b="1" i="1" kern="1200" spc="-15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выводится </a:t>
            </a:r>
            <a:r>
              <a:rPr sz="1600" b="1" i="1" kern="1200" spc="-5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на</a:t>
            </a:r>
            <a:r>
              <a:rPr sz="1600" b="1" i="1" kern="120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 </a:t>
            </a:r>
            <a:r>
              <a:rPr sz="1600" b="1" i="1" kern="1200" spc="-15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печать)</a:t>
            </a:r>
            <a:endParaRPr sz="1600"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1" name="object 78"/>
          <p:cNvSpPr/>
          <p:nvPr/>
        </p:nvSpPr>
        <p:spPr>
          <a:xfrm>
            <a:off x="4307159" y="185738"/>
            <a:ext cx="5351191" cy="6231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765D8D3-8598-45A6-BE24-6275A3F87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6" y="18798"/>
            <a:ext cx="1913783" cy="636805"/>
          </a:xfrm>
          <a:prstGeom prst="rect">
            <a:avLst/>
          </a:prstGeom>
        </p:spPr>
      </p:pic>
      <p:pic>
        <p:nvPicPr>
          <p:cNvPr id="13" name="Рисунок 8" descr="Рисунок 8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8845675" y="3579156"/>
            <a:ext cx="2400052" cy="328656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Прямоугольник 13"/>
          <p:cNvSpPr/>
          <p:nvPr/>
        </p:nvSpPr>
        <p:spPr>
          <a:xfrm>
            <a:off x="9807976" y="0"/>
            <a:ext cx="85325" cy="6865720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5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вадрат">
            <a:extLst>
              <a:ext uri="{FF2B5EF4-FFF2-40B4-BE49-F238E27FC236}">
                <a16:creationId xmlns="" xmlns:a16="http://schemas.microsoft.com/office/drawing/2014/main" id="{51BBC885-0B8A-47DF-9EAC-A98ABE51F26F}"/>
              </a:ext>
            </a:extLst>
          </p:cNvPr>
          <p:cNvSpPr/>
          <p:nvPr/>
        </p:nvSpPr>
        <p:spPr>
          <a:xfrm>
            <a:off x="9533089" y="6486593"/>
            <a:ext cx="379127" cy="379127"/>
          </a:xfrm>
          <a:prstGeom prst="rect">
            <a:avLst/>
          </a:prstGeom>
          <a:solidFill>
            <a:srgbClr val="B9CDE5"/>
          </a:solidFill>
          <a:ln w="12700">
            <a:miter lim="400000"/>
          </a:ln>
        </p:spPr>
        <p:txBody>
          <a:bodyPr lIns="45719" rIns="45719" anchor="ctr"/>
          <a:lstStyle/>
          <a:p>
            <a:pPr defTabSz="389360">
              <a:defRPr sz="1500"/>
            </a:pPr>
            <a:endParaRPr sz="1500">
              <a:cs typeface="Calibri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C2F5FA88-3115-4981-A04A-AEE94F2C8068}"/>
              </a:ext>
            </a:extLst>
          </p:cNvPr>
          <p:cNvSpPr txBox="1">
            <a:spLocks/>
          </p:cNvSpPr>
          <p:nvPr/>
        </p:nvSpPr>
        <p:spPr>
          <a:xfrm>
            <a:off x="9560859" y="6556728"/>
            <a:ext cx="332442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object 76"/>
          <p:cNvSpPr txBox="1"/>
          <p:nvPr/>
        </p:nvSpPr>
        <p:spPr>
          <a:xfrm>
            <a:off x="743109" y="721583"/>
            <a:ext cx="8067675" cy="3221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75945" indent="-342900" defTabSz="914400" hangingPunct="1">
              <a:spcBef>
                <a:spcPts val="10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000" b="1" kern="1200" dirty="0">
                <a:solidFill>
                  <a:srgbClr val="C00000"/>
                </a:solidFill>
                <a:ea typeface="+mn-ea"/>
                <a:cs typeface="Calibri"/>
              </a:rPr>
              <a:t>В графе «Должность» </a:t>
            </a: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указывается </a:t>
            </a:r>
            <a:r>
              <a:rPr b="1" kern="1200" spc="-5" dirty="0">
                <a:solidFill>
                  <a:srgbClr val="C00000"/>
                </a:solidFill>
                <a:ea typeface="+mn-ea"/>
                <a:cs typeface="Calibri"/>
              </a:rPr>
              <a:t>только наименование должности </a:t>
            </a: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 педагога </a:t>
            </a:r>
            <a:r>
              <a:rPr b="1" kern="1200" dirty="0">
                <a:solidFill>
                  <a:srgbClr val="001F5F"/>
                </a:solidFill>
                <a:ea typeface="+mn-ea"/>
                <a:cs typeface="Calibri"/>
              </a:rPr>
              <a:t>в </a:t>
            </a: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соответствии </a:t>
            </a:r>
            <a:r>
              <a:rPr b="1" kern="1200" dirty="0">
                <a:solidFill>
                  <a:srgbClr val="001F5F"/>
                </a:solidFill>
                <a:ea typeface="+mn-ea"/>
                <a:cs typeface="Calibri"/>
              </a:rPr>
              <a:t>с </a:t>
            </a: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квалификационным справочником </a:t>
            </a:r>
            <a:r>
              <a:rPr b="1" kern="1200" dirty="0">
                <a:solidFill>
                  <a:srgbClr val="001F5F"/>
                </a:solidFill>
                <a:ea typeface="+mn-ea"/>
                <a:cs typeface="Calibri"/>
              </a:rPr>
              <a:t>(Приказ  </a:t>
            </a: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Министерства </a:t>
            </a:r>
            <a:r>
              <a:rPr b="1" kern="1200" dirty="0">
                <a:solidFill>
                  <a:srgbClr val="001F5F"/>
                </a:solidFill>
                <a:ea typeface="+mn-ea"/>
                <a:cs typeface="Calibri"/>
              </a:rPr>
              <a:t>здравоохранения и социального </a:t>
            </a: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развития</a:t>
            </a:r>
            <a:r>
              <a:rPr b="1" kern="1200" spc="-120" dirty="0">
                <a:solidFill>
                  <a:srgbClr val="001F5F"/>
                </a:solidFill>
                <a:ea typeface="+mn-ea"/>
                <a:cs typeface="Calibri"/>
              </a:rPr>
              <a:t> </a:t>
            </a: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Российской</a:t>
            </a:r>
            <a:endParaRPr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355600" defTabSz="914400" hangingPunct="1">
              <a:spcBef>
                <a:spcPts val="5"/>
              </a:spcBef>
            </a:pP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Федерации </a:t>
            </a:r>
            <a:r>
              <a:rPr b="1" kern="1200" dirty="0">
                <a:solidFill>
                  <a:srgbClr val="001F5F"/>
                </a:solidFill>
                <a:ea typeface="+mn-ea"/>
                <a:cs typeface="Calibri"/>
              </a:rPr>
              <a:t>от 26 </a:t>
            </a: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августа 2010 </a:t>
            </a:r>
            <a:r>
              <a:rPr b="1" kern="1200" dirty="0">
                <a:solidFill>
                  <a:srgbClr val="001F5F"/>
                </a:solidFill>
                <a:ea typeface="+mn-ea"/>
                <a:cs typeface="Calibri"/>
              </a:rPr>
              <a:t>г. № 761н </a:t>
            </a: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“Об утверждении</a:t>
            </a:r>
            <a:r>
              <a:rPr b="1" kern="1200" spc="-30" dirty="0">
                <a:solidFill>
                  <a:srgbClr val="001F5F"/>
                </a:solidFill>
                <a:ea typeface="+mn-ea"/>
                <a:cs typeface="Calibri"/>
              </a:rPr>
              <a:t> </a:t>
            </a: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Единого</a:t>
            </a:r>
            <a:endParaRPr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355600" marR="5080" defTabSz="914400" hangingPunct="1"/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квалификационного справочника должностей руководителей, специалистов  </a:t>
            </a:r>
            <a:r>
              <a:rPr b="1" kern="1200" dirty="0">
                <a:solidFill>
                  <a:srgbClr val="001F5F"/>
                </a:solidFill>
                <a:ea typeface="+mn-ea"/>
                <a:cs typeface="Calibri"/>
              </a:rPr>
              <a:t>и </a:t>
            </a: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служащих, раздел “Квалификационные характеристики</a:t>
            </a:r>
            <a:r>
              <a:rPr b="1" kern="1200" spc="-30" dirty="0">
                <a:solidFill>
                  <a:srgbClr val="001F5F"/>
                </a:solidFill>
                <a:ea typeface="+mn-ea"/>
                <a:cs typeface="Calibri"/>
              </a:rPr>
              <a:t> </a:t>
            </a: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должностей</a:t>
            </a:r>
            <a:endParaRPr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355600" defTabSz="914400" hangingPunct="1"/>
            <a:r>
              <a:rPr b="1" kern="1200" dirty="0">
                <a:solidFill>
                  <a:srgbClr val="001F5F"/>
                </a:solidFill>
                <a:ea typeface="+mn-ea"/>
                <a:cs typeface="Calibri"/>
              </a:rPr>
              <a:t>работников </a:t>
            </a: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образования»). </a:t>
            </a:r>
            <a:r>
              <a:rPr b="1" kern="1200" spc="-5" dirty="0">
                <a:solidFill>
                  <a:srgbClr val="C00000"/>
                </a:solidFill>
                <a:ea typeface="+mn-ea"/>
                <a:cs typeface="Calibri"/>
              </a:rPr>
              <a:t>Например: </a:t>
            </a:r>
            <a:r>
              <a:rPr b="1" kern="1200" dirty="0" smtClean="0">
                <a:solidFill>
                  <a:srgbClr val="C00000"/>
                </a:solidFill>
                <a:ea typeface="+mn-ea"/>
                <a:cs typeface="Calibri"/>
              </a:rPr>
              <a:t>«</a:t>
            </a:r>
            <a:r>
              <a:rPr lang="ru-RU" b="1" kern="1200" dirty="0" smtClean="0">
                <a:solidFill>
                  <a:srgbClr val="C00000"/>
                </a:solidFill>
                <a:ea typeface="+mn-ea"/>
                <a:cs typeface="Calibri"/>
              </a:rPr>
              <a:t>преподаватель</a:t>
            </a:r>
            <a:r>
              <a:rPr b="1" kern="1200" dirty="0" smtClean="0">
                <a:solidFill>
                  <a:srgbClr val="C00000"/>
                </a:solidFill>
                <a:ea typeface="+mn-ea"/>
                <a:cs typeface="Calibri"/>
              </a:rPr>
              <a:t>» </a:t>
            </a:r>
            <a:r>
              <a:rPr b="1" kern="1200" dirty="0">
                <a:solidFill>
                  <a:srgbClr val="001F5F"/>
                </a:solidFill>
                <a:ea typeface="+mn-ea"/>
                <a:cs typeface="Calibri"/>
              </a:rPr>
              <a:t>и</a:t>
            </a:r>
            <a:r>
              <a:rPr b="1" kern="1200" spc="-95" dirty="0">
                <a:solidFill>
                  <a:srgbClr val="001F5F"/>
                </a:solidFill>
                <a:ea typeface="+mn-ea"/>
                <a:cs typeface="Calibri"/>
              </a:rPr>
              <a:t> </a:t>
            </a: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т.д.;</a:t>
            </a:r>
            <a:endParaRPr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defTabSz="914400" hangingPunct="1">
              <a:spcBef>
                <a:spcPts val="20"/>
              </a:spcBef>
            </a:pPr>
            <a:endParaRPr sz="2650" kern="1200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355600" marR="208915" indent="-342900" defTabSz="914400" hangingPunct="1"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000" b="1" kern="1200" dirty="0">
                <a:solidFill>
                  <a:srgbClr val="C00000"/>
                </a:solidFill>
                <a:ea typeface="+mn-ea"/>
                <a:cs typeface="Calibri"/>
              </a:rPr>
              <a:t>В графе </a:t>
            </a:r>
            <a:r>
              <a:rPr sz="2000" b="1" kern="1200" spc="-5" dirty="0">
                <a:solidFill>
                  <a:srgbClr val="C00000"/>
                </a:solidFill>
                <a:ea typeface="+mn-ea"/>
                <a:cs typeface="Calibri"/>
              </a:rPr>
              <a:t>«Специализация» </a:t>
            </a: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указывается конкретный профиль данной  должности </a:t>
            </a:r>
            <a:r>
              <a:rPr b="1" kern="1200" dirty="0">
                <a:solidFill>
                  <a:srgbClr val="001F5F"/>
                </a:solidFill>
                <a:ea typeface="+mn-ea"/>
                <a:cs typeface="Calibri"/>
              </a:rPr>
              <a:t>в </a:t>
            </a:r>
            <a:r>
              <a:rPr b="1" kern="1200" spc="-5" dirty="0">
                <a:solidFill>
                  <a:srgbClr val="001F5F"/>
                </a:solidFill>
                <a:ea typeface="+mn-ea"/>
                <a:cs typeface="Calibri"/>
              </a:rPr>
              <a:t>именительном падеже. </a:t>
            </a:r>
            <a:r>
              <a:rPr b="1" kern="1200" spc="-5" dirty="0">
                <a:solidFill>
                  <a:srgbClr val="C00000"/>
                </a:solidFill>
                <a:ea typeface="+mn-ea"/>
                <a:cs typeface="Calibri"/>
              </a:rPr>
              <a:t>Например: </a:t>
            </a:r>
            <a:r>
              <a:rPr b="1" kern="1200" dirty="0" smtClean="0">
                <a:solidFill>
                  <a:srgbClr val="C00000"/>
                </a:solidFill>
                <a:ea typeface="+mn-ea"/>
                <a:cs typeface="Calibri"/>
              </a:rPr>
              <a:t>«</a:t>
            </a:r>
            <a:r>
              <a:rPr lang="ru-RU" b="1" kern="1200" dirty="0" smtClean="0">
                <a:solidFill>
                  <a:srgbClr val="C00000"/>
                </a:solidFill>
                <a:ea typeface="+mn-ea"/>
                <a:cs typeface="Calibri"/>
              </a:rPr>
              <a:t>скрипка</a:t>
            </a:r>
            <a:r>
              <a:rPr b="1" kern="1200" dirty="0" smtClean="0">
                <a:solidFill>
                  <a:srgbClr val="C00000"/>
                </a:solidFill>
                <a:ea typeface="+mn-ea"/>
                <a:cs typeface="Calibri"/>
              </a:rPr>
              <a:t>»,</a:t>
            </a:r>
            <a:r>
              <a:rPr b="1" kern="1200" spc="-35" dirty="0" smtClean="0">
                <a:solidFill>
                  <a:srgbClr val="C00000"/>
                </a:solidFill>
                <a:ea typeface="+mn-ea"/>
                <a:cs typeface="Calibri"/>
              </a:rPr>
              <a:t> </a:t>
            </a:r>
            <a:r>
              <a:rPr b="1" kern="1200" dirty="0" smtClean="0">
                <a:solidFill>
                  <a:srgbClr val="001F5F"/>
                </a:solidFill>
                <a:ea typeface="+mn-ea"/>
                <a:cs typeface="Calibri"/>
              </a:rPr>
              <a:t>«</a:t>
            </a:r>
            <a:r>
              <a:rPr lang="ru-RU" b="1" kern="1200" dirty="0" smtClean="0">
                <a:solidFill>
                  <a:srgbClr val="001F5F"/>
                </a:solidFill>
                <a:ea typeface="+mn-ea"/>
                <a:cs typeface="Calibri"/>
              </a:rPr>
              <a:t>труба</a:t>
            </a:r>
            <a:r>
              <a:rPr b="1" kern="1200" dirty="0" smtClean="0">
                <a:solidFill>
                  <a:srgbClr val="001F5F"/>
                </a:solidFill>
                <a:ea typeface="+mn-ea"/>
                <a:cs typeface="Calibri"/>
              </a:rPr>
              <a:t>»,</a:t>
            </a:r>
            <a:endParaRPr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355600" defTabSz="914400" hangingPunct="1">
              <a:spcBef>
                <a:spcPts val="10"/>
              </a:spcBef>
            </a:pPr>
            <a:r>
              <a:rPr b="1" kern="1200" spc="-5" dirty="0" smtClean="0">
                <a:solidFill>
                  <a:srgbClr val="001F5F"/>
                </a:solidFill>
                <a:ea typeface="+mn-ea"/>
                <a:cs typeface="Calibri"/>
              </a:rPr>
              <a:t>«</a:t>
            </a:r>
            <a:r>
              <a:rPr lang="ru-RU" b="1" kern="1200" spc="-5" dirty="0" smtClean="0">
                <a:solidFill>
                  <a:srgbClr val="001F5F"/>
                </a:solidFill>
                <a:ea typeface="+mn-ea"/>
                <a:cs typeface="Calibri"/>
              </a:rPr>
              <a:t>теория музыки</a:t>
            </a:r>
            <a:r>
              <a:rPr b="1" kern="1200" spc="-5" dirty="0" smtClean="0">
                <a:solidFill>
                  <a:srgbClr val="001F5F"/>
                </a:solidFill>
                <a:ea typeface="+mn-ea"/>
                <a:cs typeface="Calibri"/>
              </a:rPr>
              <a:t>».</a:t>
            </a:r>
            <a:endParaRPr kern="1200" dirty="0">
              <a:solidFill>
                <a:prstClr val="black"/>
              </a:solidFill>
              <a:ea typeface="+mn-ea"/>
              <a:cs typeface="Calibri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393967"/>
              </p:ext>
            </p:extLst>
          </p:nvPr>
        </p:nvGraphicFramePr>
        <p:xfrm>
          <a:off x="579121" y="4739639"/>
          <a:ext cx="8650606" cy="699930"/>
        </p:xfrm>
        <a:graphic>
          <a:graphicData uri="http://schemas.openxmlformats.org/drawingml/2006/table">
            <a:tbl>
              <a:tblPr>
                <a:tableStyleId>{C7B018BB-80A7-4F77-B60F-C8B233D01FF8}</a:tableStyleId>
              </a:tblPr>
              <a:tblGrid>
                <a:gridCol w="2022095"/>
                <a:gridCol w="210835"/>
                <a:gridCol w="3641688"/>
                <a:gridCol w="1597231"/>
                <a:gridCol w="1178757"/>
              </a:tblGrid>
              <a:tr h="349965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Должность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преподаватель</a:t>
                      </a:r>
                      <a:endParaRPr lang="ru-RU" sz="14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1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  <a:tr h="34996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Специализация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effectLst/>
                        </a:rPr>
                        <a:t>духовые инструменты </a:t>
                      </a:r>
                      <a:r>
                        <a:rPr lang="ru-RU" sz="1400" u="none" strike="noStrike" dirty="0">
                          <a:effectLst/>
                        </a:rPr>
                        <a:t>(кларнет</a:t>
                      </a:r>
                      <a:r>
                        <a:rPr lang="ru-RU" sz="1400" u="none" strike="noStrike" dirty="0" smtClean="0">
                          <a:effectLst/>
                        </a:rPr>
                        <a:t>, саксофон, </a:t>
                      </a:r>
                      <a:r>
                        <a:rPr lang="ru-RU" sz="1400" u="none" strike="noStrike" dirty="0" err="1" smtClean="0">
                          <a:effectLst/>
                        </a:rPr>
                        <a:t>блокфлейта</a:t>
                      </a:r>
                      <a:r>
                        <a:rPr lang="ru-RU" sz="1400" u="none" strike="noStrike" dirty="0">
                          <a:effectLst/>
                        </a:rPr>
                        <a:t>)</a:t>
                      </a:r>
                      <a:endParaRPr lang="ru-RU" sz="14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765D8D3-8598-45A6-BE24-6275A3F87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" y="18798"/>
            <a:ext cx="1913783" cy="636805"/>
          </a:xfrm>
          <a:prstGeom prst="rect">
            <a:avLst/>
          </a:prstGeom>
        </p:spPr>
      </p:pic>
      <p:pic>
        <p:nvPicPr>
          <p:cNvPr id="10" name="Рисунок 8" descr="Рисунок 8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845675" y="3579156"/>
            <a:ext cx="2400052" cy="328656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Прямоугольник 10"/>
          <p:cNvSpPr/>
          <p:nvPr/>
        </p:nvSpPr>
        <p:spPr>
          <a:xfrm>
            <a:off x="9807976" y="0"/>
            <a:ext cx="85325" cy="6865720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1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3096" y="3352800"/>
            <a:ext cx="8257064" cy="1463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вадрат">
            <a:extLst>
              <a:ext uri="{FF2B5EF4-FFF2-40B4-BE49-F238E27FC236}">
                <a16:creationId xmlns="" xmlns:a16="http://schemas.microsoft.com/office/drawing/2014/main" id="{85607C77-6E89-4948-AA19-E60F07BEBC57}"/>
              </a:ext>
            </a:extLst>
          </p:cNvPr>
          <p:cNvSpPr/>
          <p:nvPr/>
        </p:nvSpPr>
        <p:spPr>
          <a:xfrm>
            <a:off x="9533089" y="6486593"/>
            <a:ext cx="379127" cy="379127"/>
          </a:xfrm>
          <a:prstGeom prst="rect">
            <a:avLst/>
          </a:prstGeom>
          <a:solidFill>
            <a:srgbClr val="B9CDE5"/>
          </a:solidFill>
          <a:ln w="12700">
            <a:miter lim="400000"/>
          </a:ln>
        </p:spPr>
        <p:txBody>
          <a:bodyPr lIns="45719" rIns="45719" anchor="ctr"/>
          <a:lstStyle/>
          <a:p>
            <a:pPr defTabSz="389360">
              <a:defRPr sz="1500"/>
            </a:pPr>
            <a:endParaRPr sz="1500">
              <a:cs typeface="Calibri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755837FD-3405-4216-985F-B53C6B9B231A}"/>
              </a:ext>
            </a:extLst>
          </p:cNvPr>
          <p:cNvSpPr txBox="1">
            <a:spLocks/>
          </p:cNvSpPr>
          <p:nvPr/>
        </p:nvSpPr>
        <p:spPr>
          <a:xfrm>
            <a:off x="9560859" y="6556728"/>
            <a:ext cx="332442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object 76"/>
          <p:cNvSpPr txBox="1"/>
          <p:nvPr/>
        </p:nvSpPr>
        <p:spPr>
          <a:xfrm>
            <a:off x="643096" y="659524"/>
            <a:ext cx="7999095" cy="40094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 defTabSz="914400" hangingPunct="1">
              <a:spcBef>
                <a:spcPts val="10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000" b="1" kern="1200" dirty="0">
                <a:solidFill>
                  <a:srgbClr val="C00000"/>
                </a:solidFill>
                <a:ea typeface="+mn-ea"/>
                <a:cs typeface="Calibri"/>
              </a:rPr>
              <a:t>В графе «Наличие квалификационной </a:t>
            </a:r>
            <a:r>
              <a:rPr sz="2000" b="1" kern="1200" spc="-5" dirty="0">
                <a:solidFill>
                  <a:srgbClr val="C00000"/>
                </a:solidFill>
                <a:ea typeface="+mn-ea"/>
                <a:cs typeface="Calibri"/>
              </a:rPr>
              <a:t>категории» </a:t>
            </a:r>
            <a:r>
              <a:rPr sz="2000" b="1" kern="1200" dirty="0">
                <a:solidFill>
                  <a:srgbClr val="C00000"/>
                </a:solidFill>
                <a:ea typeface="+mn-ea"/>
                <a:cs typeface="Calibri"/>
              </a:rPr>
              <a:t>и</a:t>
            </a:r>
            <a:r>
              <a:rPr sz="2000" b="1" kern="1200" spc="-125" dirty="0">
                <a:solidFill>
                  <a:srgbClr val="C00000"/>
                </a:solidFill>
                <a:ea typeface="+mn-ea"/>
                <a:cs typeface="Calibri"/>
              </a:rPr>
              <a:t> </a:t>
            </a:r>
            <a:r>
              <a:rPr sz="2000" b="1" kern="1200" spc="-5" dirty="0">
                <a:solidFill>
                  <a:srgbClr val="C00000"/>
                </a:solidFill>
                <a:ea typeface="+mn-ea"/>
                <a:cs typeface="Calibri"/>
              </a:rPr>
              <a:t>«Заявленная</a:t>
            </a:r>
            <a:endParaRPr sz="2000"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355600" defTabSz="914400" hangingPunct="1"/>
            <a:r>
              <a:rPr sz="2000" b="1" kern="1200" dirty="0">
                <a:solidFill>
                  <a:srgbClr val="C00000"/>
                </a:solidFill>
                <a:ea typeface="+mn-ea"/>
                <a:cs typeface="Calibri"/>
              </a:rPr>
              <a:t>квалификационная</a:t>
            </a:r>
            <a:r>
              <a:rPr sz="2000" b="1" kern="1200" spc="-60" dirty="0">
                <a:solidFill>
                  <a:srgbClr val="C00000"/>
                </a:solidFill>
                <a:ea typeface="+mn-ea"/>
                <a:cs typeface="Calibri"/>
              </a:rPr>
              <a:t> </a:t>
            </a:r>
            <a:r>
              <a:rPr sz="2000" b="1" kern="1200" dirty="0" err="1">
                <a:solidFill>
                  <a:srgbClr val="C00000"/>
                </a:solidFill>
                <a:ea typeface="+mn-ea"/>
                <a:cs typeface="Calibri"/>
              </a:rPr>
              <a:t>категория</a:t>
            </a:r>
            <a:r>
              <a:rPr sz="2000" b="1" kern="1200" dirty="0" smtClean="0">
                <a:solidFill>
                  <a:srgbClr val="C00000"/>
                </a:solidFill>
                <a:ea typeface="+mn-ea"/>
                <a:cs typeface="Calibri"/>
              </a:rPr>
              <a:t>»</a:t>
            </a:r>
            <a:endParaRPr lang="ru-RU" sz="2000" b="1" kern="1200" dirty="0" smtClean="0">
              <a:solidFill>
                <a:srgbClr val="C00000"/>
              </a:solidFill>
              <a:ea typeface="+mn-ea"/>
              <a:cs typeface="Calibri"/>
            </a:endParaRPr>
          </a:p>
          <a:p>
            <a:pPr marL="355600" defTabSz="914400" hangingPunct="1"/>
            <a:endParaRPr sz="2000"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12700" marR="5080" defTabSz="914400" hangingPunct="1">
              <a:lnSpc>
                <a:spcPct val="99700"/>
              </a:lnSpc>
              <a:spcBef>
                <a:spcPts val="484"/>
              </a:spcBef>
            </a:pPr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Особое внимание </a:t>
            </a:r>
            <a:r>
              <a:rPr sz="2000" b="1" kern="1200" spc="-5" dirty="0">
                <a:solidFill>
                  <a:srgbClr val="001F5F"/>
                </a:solidFill>
                <a:ea typeface="+mn-ea"/>
                <a:cs typeface="Calibri"/>
              </a:rPr>
              <a:t>следует </a:t>
            </a:r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уделить их </a:t>
            </a:r>
            <a:r>
              <a:rPr sz="2000" b="1" kern="1200" spc="-5" dirty="0">
                <a:solidFill>
                  <a:srgbClr val="001F5F"/>
                </a:solidFill>
                <a:ea typeface="+mn-ea"/>
                <a:cs typeface="Calibri"/>
              </a:rPr>
              <a:t>правильному заполнению </a:t>
            </a:r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тем  </a:t>
            </a:r>
            <a:r>
              <a:rPr sz="2000" b="1" kern="1200" spc="-5" dirty="0">
                <a:solidFill>
                  <a:srgbClr val="001F5F"/>
                </a:solidFill>
                <a:ea typeface="+mn-ea"/>
                <a:cs typeface="Calibri"/>
              </a:rPr>
              <a:t>педагогам, </a:t>
            </a:r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которые </a:t>
            </a:r>
            <a:r>
              <a:rPr sz="2000" b="1" kern="1200" spc="-5" dirty="0">
                <a:solidFill>
                  <a:srgbClr val="001F5F"/>
                </a:solidFill>
                <a:ea typeface="+mn-ea"/>
                <a:cs typeface="Calibri"/>
              </a:rPr>
              <a:t>подают заявление на </a:t>
            </a:r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высшую квалификационную  </a:t>
            </a:r>
            <a:r>
              <a:rPr sz="2000" b="1" kern="1200" spc="-5" dirty="0">
                <a:solidFill>
                  <a:srgbClr val="001F5F"/>
                </a:solidFill>
                <a:ea typeface="+mn-ea"/>
                <a:cs typeface="Calibri"/>
              </a:rPr>
              <a:t>категорию, </a:t>
            </a:r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в то время как на </a:t>
            </a:r>
            <a:r>
              <a:rPr sz="2000" b="1" kern="1200" spc="-5" dirty="0">
                <a:solidFill>
                  <a:srgbClr val="001F5F"/>
                </a:solidFill>
                <a:ea typeface="+mn-ea"/>
                <a:cs typeface="Calibri"/>
              </a:rPr>
              <a:t>момент аттестации срок действия </a:t>
            </a:r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высшей  кв. категории уже</a:t>
            </a:r>
            <a:r>
              <a:rPr sz="2000" b="1" kern="1200" spc="-55" dirty="0">
                <a:solidFill>
                  <a:srgbClr val="001F5F"/>
                </a:solidFill>
                <a:ea typeface="+mn-ea"/>
                <a:cs typeface="Calibri"/>
              </a:rPr>
              <a:t> </a:t>
            </a:r>
            <a:r>
              <a:rPr sz="2000" b="1" kern="1200" dirty="0" err="1">
                <a:solidFill>
                  <a:srgbClr val="001F5F"/>
                </a:solidFill>
                <a:ea typeface="+mn-ea"/>
                <a:cs typeface="Calibri"/>
              </a:rPr>
              <a:t>истек</a:t>
            </a:r>
            <a:r>
              <a:rPr sz="2400" kern="1200" dirty="0" smtClean="0">
                <a:solidFill>
                  <a:prstClr val="black"/>
                </a:solidFill>
                <a:ea typeface="+mn-ea"/>
                <a:cs typeface="Calibri"/>
              </a:rPr>
              <a:t>.</a:t>
            </a:r>
            <a:endParaRPr lang="ru-RU" sz="2400" kern="1200" dirty="0" smtClean="0">
              <a:solidFill>
                <a:prstClr val="black"/>
              </a:solidFill>
              <a:ea typeface="+mn-ea"/>
              <a:cs typeface="Calibri"/>
            </a:endParaRPr>
          </a:p>
          <a:p>
            <a:pPr marL="12700" marR="5080" defTabSz="914400" hangingPunct="1">
              <a:lnSpc>
                <a:spcPct val="99700"/>
              </a:lnSpc>
              <a:spcBef>
                <a:spcPts val="484"/>
              </a:spcBef>
            </a:pPr>
            <a:endParaRPr sz="2400"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12700" marR="23495" defTabSz="914400" hangingPunct="1">
              <a:spcBef>
                <a:spcPts val="440"/>
              </a:spcBef>
            </a:pPr>
            <a:r>
              <a:rPr sz="1600" b="1" kern="1200" spc="-5" dirty="0">
                <a:solidFill>
                  <a:srgbClr val="001F5F"/>
                </a:solidFill>
                <a:ea typeface="+mn-ea"/>
                <a:cs typeface="Calibri"/>
              </a:rPr>
              <a:t>В поле </a:t>
            </a:r>
            <a:r>
              <a:rPr sz="1600" b="1" kern="1200" spc="-5" dirty="0">
                <a:solidFill>
                  <a:srgbClr val="C00000"/>
                </a:solidFill>
                <a:ea typeface="+mn-ea"/>
                <a:cs typeface="Calibri"/>
              </a:rPr>
              <a:t>«Наличие квалификационной категории» </a:t>
            </a:r>
            <a:r>
              <a:rPr sz="1600" b="1" kern="1200" spc="-5" dirty="0">
                <a:solidFill>
                  <a:srgbClr val="001F5F"/>
                </a:solidFill>
                <a:ea typeface="+mn-ea"/>
                <a:cs typeface="Calibri"/>
              </a:rPr>
              <a:t>указывается</a:t>
            </a:r>
            <a:r>
              <a:rPr sz="1600" b="1" u="heavy" kern="1200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ea typeface="+mn-ea"/>
                <a:cs typeface="Calibri"/>
              </a:rPr>
              <a:t> «нет»</a:t>
            </a:r>
            <a:r>
              <a:rPr sz="1600" b="1" kern="1200" spc="-5" dirty="0">
                <a:solidFill>
                  <a:srgbClr val="001F5F"/>
                </a:solidFill>
                <a:ea typeface="+mn-ea"/>
                <a:cs typeface="Calibri"/>
              </a:rPr>
              <a:t>, в поле </a:t>
            </a:r>
            <a:r>
              <a:rPr sz="1600" b="1" kern="1200" spc="-5" dirty="0">
                <a:solidFill>
                  <a:srgbClr val="C00000"/>
                </a:solidFill>
                <a:ea typeface="+mn-ea"/>
                <a:cs typeface="Calibri"/>
              </a:rPr>
              <a:t>«Заявленная  квалификационная категория» </a:t>
            </a:r>
            <a:r>
              <a:rPr sz="1600" b="1" kern="1200" spc="-5" dirty="0">
                <a:solidFill>
                  <a:srgbClr val="001F5F"/>
                </a:solidFill>
                <a:ea typeface="+mn-ea"/>
                <a:cs typeface="Calibri"/>
              </a:rPr>
              <a:t>указывается</a:t>
            </a:r>
            <a:r>
              <a:rPr sz="1600" b="1" u="heavy" kern="1200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ea typeface="+mn-ea"/>
                <a:cs typeface="Calibri"/>
              </a:rPr>
              <a:t> «высшая»</a:t>
            </a:r>
            <a:r>
              <a:rPr sz="1600" b="1" kern="1200" spc="-5" dirty="0">
                <a:solidFill>
                  <a:srgbClr val="001F5F"/>
                </a:solidFill>
                <a:ea typeface="+mn-ea"/>
                <a:cs typeface="Calibri"/>
              </a:rPr>
              <a:t>, а в поле </a:t>
            </a:r>
            <a:r>
              <a:rPr sz="1600" b="1" kern="1200" spc="-5" dirty="0">
                <a:solidFill>
                  <a:srgbClr val="C00000"/>
                </a:solidFill>
                <a:ea typeface="+mn-ea"/>
                <a:cs typeface="Calibri"/>
              </a:rPr>
              <a:t>«дата</a:t>
            </a:r>
            <a:r>
              <a:rPr sz="1600" b="1" kern="1200" spc="35" dirty="0">
                <a:solidFill>
                  <a:srgbClr val="C00000"/>
                </a:solidFill>
                <a:ea typeface="+mn-ea"/>
                <a:cs typeface="Calibri"/>
              </a:rPr>
              <a:t> </a:t>
            </a:r>
            <a:r>
              <a:rPr sz="1600" b="1" kern="1200" spc="-5" dirty="0">
                <a:solidFill>
                  <a:srgbClr val="C00000"/>
                </a:solidFill>
                <a:ea typeface="+mn-ea"/>
                <a:cs typeface="Calibri"/>
              </a:rPr>
              <a:t>присвоения»</a:t>
            </a:r>
            <a:endParaRPr sz="1600"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12700" marR="460375" defTabSz="914400" hangingPunct="1"/>
            <a:r>
              <a:rPr sz="1600" b="1" kern="1200" spc="-5" dirty="0">
                <a:solidFill>
                  <a:srgbClr val="001F5F"/>
                </a:solidFill>
                <a:ea typeface="+mn-ea"/>
                <a:cs typeface="Calibri"/>
              </a:rPr>
              <a:t>ничего не заполняется, оно</a:t>
            </a:r>
            <a:r>
              <a:rPr sz="1600" b="1" u="heavy" kern="1200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ea typeface="+mn-ea"/>
                <a:cs typeface="Calibri"/>
              </a:rPr>
              <a:t> остается пустым</a:t>
            </a:r>
            <a:r>
              <a:rPr sz="1600" b="1" kern="1200" spc="-5" dirty="0">
                <a:solidFill>
                  <a:srgbClr val="001F5F"/>
                </a:solidFill>
                <a:ea typeface="+mn-ea"/>
                <a:cs typeface="Calibri"/>
              </a:rPr>
              <a:t>. В поле, расположенном</a:t>
            </a:r>
            <a:r>
              <a:rPr sz="1600" b="1" u="heavy" kern="1200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ea typeface="+mn-ea"/>
                <a:cs typeface="Calibri"/>
              </a:rPr>
              <a:t> ниже</a:t>
            </a:r>
            <a:r>
              <a:rPr sz="1600" b="1" kern="1200" spc="-5" dirty="0">
                <a:solidFill>
                  <a:srgbClr val="C00000"/>
                </a:solidFill>
                <a:ea typeface="+mn-ea"/>
                <a:cs typeface="Calibri"/>
              </a:rPr>
              <a:t> </a:t>
            </a:r>
            <a:r>
              <a:rPr sz="1600" b="1" kern="1200" spc="-5" dirty="0">
                <a:solidFill>
                  <a:srgbClr val="001F5F"/>
                </a:solidFill>
                <a:ea typeface="+mn-ea"/>
                <a:cs typeface="Calibri"/>
              </a:rPr>
              <a:t>, </a:t>
            </a:r>
            <a:r>
              <a:rPr sz="1600" b="1" kern="1200" spc="-10" dirty="0">
                <a:solidFill>
                  <a:srgbClr val="001F5F"/>
                </a:solidFill>
                <a:ea typeface="+mn-ea"/>
                <a:cs typeface="Calibri"/>
              </a:rPr>
              <a:t>следует  </a:t>
            </a:r>
            <a:r>
              <a:rPr sz="1600" b="1" kern="1200" spc="-5" dirty="0">
                <a:solidFill>
                  <a:srgbClr val="C00000"/>
                </a:solidFill>
                <a:ea typeface="+mn-ea"/>
                <a:cs typeface="Calibri"/>
              </a:rPr>
              <a:t>выбрать</a:t>
            </a:r>
            <a:r>
              <a:rPr sz="1600" b="1" u="heavy" kern="1200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ea typeface="+mn-ea"/>
                <a:cs typeface="Calibri"/>
              </a:rPr>
              <a:t> «высшая до»</a:t>
            </a:r>
            <a:r>
              <a:rPr sz="1600" b="1" kern="1200" spc="-5" dirty="0">
                <a:solidFill>
                  <a:srgbClr val="001F5F"/>
                </a:solidFill>
                <a:ea typeface="+mn-ea"/>
                <a:cs typeface="Calibri"/>
              </a:rPr>
              <a:t> и указать </a:t>
            </a:r>
            <a:r>
              <a:rPr sz="1600" b="1" kern="1200" spc="-5" dirty="0">
                <a:solidFill>
                  <a:srgbClr val="C00000"/>
                </a:solidFill>
                <a:ea typeface="+mn-ea"/>
                <a:cs typeface="Calibri"/>
              </a:rPr>
              <a:t>в поле справа</a:t>
            </a:r>
            <a:r>
              <a:rPr sz="1600" b="1" u="heavy" kern="1200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ea typeface="+mn-ea"/>
                <a:cs typeface="Calibri"/>
              </a:rPr>
              <a:t> дату действия</a:t>
            </a:r>
            <a:r>
              <a:rPr sz="1600" b="1" u="heavy" kern="1200" spc="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ea typeface="+mn-ea"/>
                <a:cs typeface="Calibri"/>
              </a:rPr>
              <a:t> </a:t>
            </a:r>
            <a:r>
              <a:rPr sz="1600" b="1" u="heavy" kern="1200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ea typeface="+mn-ea"/>
                <a:cs typeface="Calibri"/>
              </a:rPr>
              <a:t>истекшей</a:t>
            </a:r>
            <a:endParaRPr sz="1600"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12700" defTabSz="914400" hangingPunct="1">
              <a:spcBef>
                <a:spcPts val="5"/>
              </a:spcBef>
            </a:pPr>
            <a:r>
              <a:rPr sz="1600" u="heavy" kern="1200" spc="-4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sz="1600" b="1" u="heavy" kern="1200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ea typeface="+mn-ea"/>
                <a:cs typeface="Calibri"/>
              </a:rPr>
              <a:t>квалификационной категории</a:t>
            </a:r>
            <a:r>
              <a:rPr sz="1600" b="1" kern="1200" spc="-5" dirty="0">
                <a:solidFill>
                  <a:srgbClr val="001F5F"/>
                </a:solidFill>
                <a:ea typeface="+mn-ea"/>
                <a:cs typeface="Calibri"/>
              </a:rPr>
              <a:t>, например:</a:t>
            </a:r>
            <a:r>
              <a:rPr sz="1600" b="1" kern="1200" spc="-50" dirty="0">
                <a:solidFill>
                  <a:srgbClr val="001F5F"/>
                </a:solidFill>
                <a:ea typeface="+mn-ea"/>
                <a:cs typeface="Calibri"/>
              </a:rPr>
              <a:t> </a:t>
            </a:r>
            <a:r>
              <a:rPr sz="1600" b="1" kern="1200" spc="-5" dirty="0">
                <a:solidFill>
                  <a:srgbClr val="001F5F"/>
                </a:solidFill>
                <a:ea typeface="+mn-ea"/>
                <a:cs typeface="Calibri"/>
              </a:rPr>
              <a:t>16.10.2016.</a:t>
            </a:r>
            <a:endParaRPr sz="1600" kern="1200" dirty="0">
              <a:solidFill>
                <a:prstClr val="black"/>
              </a:solidFill>
              <a:ea typeface="+mn-ea"/>
              <a:cs typeface="Calibri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831891"/>
              </p:ext>
            </p:extLst>
          </p:nvPr>
        </p:nvGraphicFramePr>
        <p:xfrm>
          <a:off x="643096" y="4923211"/>
          <a:ext cx="8610602" cy="996131"/>
        </p:xfrm>
        <a:graphic>
          <a:graphicData uri="http://schemas.openxmlformats.org/drawingml/2006/table">
            <a:tbl>
              <a:tblPr>
                <a:tableStyleId>{C7B018BB-80A7-4F77-B60F-C8B233D01FF8}</a:tableStyleId>
              </a:tblPr>
              <a:tblGrid>
                <a:gridCol w="2012744"/>
                <a:gridCol w="209860"/>
                <a:gridCol w="505571"/>
                <a:gridCol w="391102"/>
                <a:gridCol w="1240079"/>
                <a:gridCol w="496032"/>
                <a:gridCol w="295711"/>
                <a:gridCol w="696352"/>
                <a:gridCol w="1589845"/>
                <a:gridCol w="1173306"/>
              </a:tblGrid>
              <a:tr h="33530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Наличие квалификационной категории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нет</a:t>
                      </a:r>
                      <a:endParaRPr lang="ru-RU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дата присвоения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2950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5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33530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Заявленная квалификационная категория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высшая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u="none" strike="noStrike" dirty="0">
                          <a:effectLst/>
                        </a:rPr>
                        <a:t>примеч.</a:t>
                      </a:r>
                      <a:endParaRPr lang="ru-RU" sz="1050" b="0" i="1" u="none" strike="noStrike" dirty="0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( высшая    до</a:t>
                      </a:r>
                      <a:endParaRPr lang="ru-RU" sz="105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16.10.2010</a:t>
                      </a:r>
                      <a:endParaRPr lang="ru-RU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effectLst/>
                        </a:rPr>
                        <a:t>г. )</a:t>
                      </a:r>
                      <a:endParaRPr lang="ru-RU" sz="105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1" name="object 79"/>
          <p:cNvSpPr/>
          <p:nvPr/>
        </p:nvSpPr>
        <p:spPr>
          <a:xfrm>
            <a:off x="6884289" y="5919342"/>
            <a:ext cx="333375" cy="314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9" name="Рисунок 8" descr="Рисунок 8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845675" y="3579156"/>
            <a:ext cx="2400052" cy="3286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765D8D3-8598-45A6-BE24-6275A3F87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6" y="18798"/>
            <a:ext cx="1913783" cy="63680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807976" y="0"/>
            <a:ext cx="85325" cy="6865720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 dirty="0"/>
          </a:p>
        </p:txBody>
      </p:sp>
      <p:sp>
        <p:nvSpPr>
          <p:cNvPr id="5" name="object 76"/>
          <p:cNvSpPr txBox="1"/>
          <p:nvPr/>
        </p:nvSpPr>
        <p:spPr>
          <a:xfrm>
            <a:off x="830577" y="652186"/>
            <a:ext cx="8055609" cy="9410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 defTabSz="914400" hangingPunct="1">
              <a:spcBef>
                <a:spcPts val="105"/>
              </a:spcBef>
              <a:buFont typeface="Calibri"/>
              <a:buChar char="•"/>
              <a:tabLst>
                <a:tab pos="355600" algn="l"/>
              </a:tabLst>
            </a:pPr>
            <a:r>
              <a:rPr sz="2000" b="1" kern="1200" dirty="0">
                <a:solidFill>
                  <a:srgbClr val="C00000"/>
                </a:solidFill>
                <a:ea typeface="+mn-ea"/>
                <a:cs typeface="Calibri"/>
              </a:rPr>
              <a:t>В </a:t>
            </a:r>
            <a:r>
              <a:rPr sz="2000" b="1" kern="1200" spc="-5" dirty="0">
                <a:solidFill>
                  <a:srgbClr val="C00000"/>
                </a:solidFill>
                <a:ea typeface="+mn-ea"/>
                <a:cs typeface="Calibri"/>
              </a:rPr>
              <a:t>новой </a:t>
            </a:r>
            <a:r>
              <a:rPr sz="2000" b="1" kern="1200" dirty="0">
                <a:solidFill>
                  <a:srgbClr val="C00000"/>
                </a:solidFill>
                <a:ea typeface="+mn-ea"/>
                <a:cs typeface="Calibri"/>
              </a:rPr>
              <a:t>графе «Образование» </a:t>
            </a:r>
            <a:r>
              <a:rPr sz="2000" b="1" kern="1200" spc="-5" dirty="0">
                <a:solidFill>
                  <a:srgbClr val="001F5F"/>
                </a:solidFill>
                <a:ea typeface="+mn-ea"/>
                <a:cs typeface="Calibri"/>
              </a:rPr>
              <a:t>следует </a:t>
            </a:r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указывать </a:t>
            </a:r>
            <a:r>
              <a:rPr sz="2000" b="1" kern="1200" spc="-5" dirty="0">
                <a:solidFill>
                  <a:srgbClr val="001F5F"/>
                </a:solidFill>
                <a:ea typeface="+mn-ea"/>
                <a:cs typeface="Calibri"/>
              </a:rPr>
              <a:t>профессиональное  </a:t>
            </a:r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образование, соответствующее </a:t>
            </a:r>
            <a:r>
              <a:rPr sz="2000" b="1" kern="1200" spc="-5" dirty="0">
                <a:solidFill>
                  <a:srgbClr val="001F5F"/>
                </a:solidFill>
                <a:ea typeface="+mn-ea"/>
                <a:cs typeface="Calibri"/>
              </a:rPr>
              <a:t>занимаемой должности, полученное  педагогом </a:t>
            </a:r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ранее </a:t>
            </a:r>
            <a:r>
              <a:rPr sz="2000" b="1" i="1" kern="1200" dirty="0">
                <a:solidFill>
                  <a:srgbClr val="001F5F"/>
                </a:solidFill>
                <a:ea typeface="+mn-ea"/>
                <a:cs typeface="Calibri"/>
              </a:rPr>
              <a:t>(до текущего </a:t>
            </a:r>
            <a:r>
              <a:rPr sz="2000" b="1" i="1" kern="1200" spc="-5" dirty="0">
                <a:solidFill>
                  <a:srgbClr val="001F5F"/>
                </a:solidFill>
                <a:ea typeface="+mn-ea"/>
                <a:cs typeface="Calibri"/>
              </a:rPr>
              <a:t>межаттестационного</a:t>
            </a:r>
            <a:r>
              <a:rPr sz="2000" b="1" i="1" kern="1200" spc="-110" dirty="0">
                <a:solidFill>
                  <a:srgbClr val="001F5F"/>
                </a:solidFill>
                <a:ea typeface="+mn-ea"/>
                <a:cs typeface="Calibri"/>
              </a:rPr>
              <a:t> </a:t>
            </a:r>
            <a:r>
              <a:rPr sz="2000" b="1" i="1" kern="1200" spc="-5" dirty="0">
                <a:solidFill>
                  <a:srgbClr val="001F5F"/>
                </a:solidFill>
                <a:ea typeface="+mn-ea"/>
                <a:cs typeface="Calibri"/>
              </a:rPr>
              <a:t>периода).</a:t>
            </a:r>
            <a:endParaRPr sz="2000" kern="1200" dirty="0">
              <a:solidFill>
                <a:prstClr val="black"/>
              </a:solidFill>
              <a:ea typeface="+mn-ea"/>
              <a:cs typeface="Calibri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903299"/>
              </p:ext>
            </p:extLst>
          </p:nvPr>
        </p:nvGraphicFramePr>
        <p:xfrm>
          <a:off x="779139" y="1680728"/>
          <a:ext cx="8610601" cy="1356360"/>
        </p:xfrm>
        <a:graphic>
          <a:graphicData uri="http://schemas.openxmlformats.org/drawingml/2006/table">
            <a:tbl>
              <a:tblPr>
                <a:tableStyleId>{C7B018BB-80A7-4F77-B60F-C8B233D01FF8}</a:tableStyleId>
              </a:tblPr>
              <a:tblGrid>
                <a:gridCol w="2014231"/>
                <a:gridCol w="210015"/>
                <a:gridCol w="505944"/>
                <a:gridCol w="391391"/>
                <a:gridCol w="1240996"/>
                <a:gridCol w="496398"/>
                <a:gridCol w="295930"/>
                <a:gridCol w="696867"/>
                <a:gridCol w="1584656"/>
                <a:gridCol w="1174173"/>
              </a:tblGrid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высшее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9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Одесская музыкальная академия им. А.В. </a:t>
                      </a:r>
                      <a:r>
                        <a:rPr lang="ru-RU" sz="1100" u="none" strike="noStrike" dirty="0" err="1">
                          <a:effectLst/>
                        </a:rPr>
                        <a:t>Неждановой.г.Одесса."Музыкальное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искусство".Артист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оркестра,артист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ансамбля,преподаватель</a:t>
                      </a:r>
                      <a:r>
                        <a:rPr lang="ru-RU" sz="1100" u="none" strike="noStrike" dirty="0">
                          <a:effectLst/>
                        </a:rPr>
                        <a:t> по классу кларнета. </a:t>
                      </a:r>
                      <a:endParaRPr lang="ru-RU" sz="1100" b="0" i="1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1430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год окончания</a:t>
                      </a:r>
                      <a:endParaRPr lang="ru-RU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2004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381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среднее профессиональное</a:t>
                      </a:r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9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1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1430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год окончания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30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85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9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1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1430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bject 76"/>
          <p:cNvSpPr txBox="1"/>
          <p:nvPr/>
        </p:nvSpPr>
        <p:spPr>
          <a:xfrm>
            <a:off x="779139" y="3211673"/>
            <a:ext cx="8662037" cy="1860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355600" marR="1026160" indent="-342900" defTabSz="914400" hangingPunct="1">
              <a:spcBef>
                <a:spcPts val="10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000" b="1" kern="1200" spc="-5" dirty="0">
                <a:solidFill>
                  <a:srgbClr val="C00000"/>
                </a:solidFill>
                <a:ea typeface="+mn-ea"/>
                <a:cs typeface="Calibri"/>
              </a:rPr>
              <a:t>Если профессиональное  </a:t>
            </a:r>
            <a:r>
              <a:rPr sz="2000" b="1" kern="1200" dirty="0">
                <a:solidFill>
                  <a:srgbClr val="C00000"/>
                </a:solidFill>
                <a:ea typeface="+mn-ea"/>
                <a:cs typeface="Calibri"/>
              </a:rPr>
              <a:t>образование </a:t>
            </a:r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или  </a:t>
            </a:r>
            <a:r>
              <a:rPr sz="2000" b="1" kern="1200" spc="-5" dirty="0">
                <a:solidFill>
                  <a:srgbClr val="001F5F"/>
                </a:solidFill>
                <a:ea typeface="+mn-ea"/>
                <a:cs typeface="Calibri"/>
              </a:rPr>
              <a:t>профессиональная</a:t>
            </a:r>
            <a:endParaRPr sz="2000"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355600" marR="5080" defTabSz="914400" hangingPunct="1"/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переподготовка </a:t>
            </a:r>
            <a:r>
              <a:rPr sz="2000" b="1" kern="1200" spc="-5" dirty="0">
                <a:solidFill>
                  <a:srgbClr val="001F5F"/>
                </a:solidFill>
                <a:ea typeface="+mn-ea"/>
                <a:cs typeface="Calibri"/>
              </a:rPr>
              <a:t>были получены  педагогом </a:t>
            </a:r>
            <a:r>
              <a:rPr sz="2000" b="1" kern="1200" dirty="0">
                <a:solidFill>
                  <a:srgbClr val="C00000"/>
                </a:solidFill>
                <a:ea typeface="+mn-ea"/>
                <a:cs typeface="Calibri"/>
              </a:rPr>
              <a:t>в </a:t>
            </a:r>
            <a:r>
              <a:rPr sz="2000" b="1" kern="1200" spc="-5" dirty="0">
                <a:solidFill>
                  <a:srgbClr val="C00000"/>
                </a:solidFill>
                <a:ea typeface="+mn-ea"/>
                <a:cs typeface="Calibri"/>
              </a:rPr>
              <a:t>межаттестационный  период</a:t>
            </a:r>
            <a:r>
              <a:rPr sz="2000" b="1" kern="1200" spc="-5" dirty="0">
                <a:solidFill>
                  <a:srgbClr val="001F5F"/>
                </a:solidFill>
                <a:ea typeface="+mn-ea"/>
                <a:cs typeface="Calibri"/>
              </a:rPr>
              <a:t>, </a:t>
            </a:r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то </a:t>
            </a:r>
            <a:r>
              <a:rPr sz="2000" b="1" kern="1200" spc="-5" dirty="0">
                <a:solidFill>
                  <a:srgbClr val="001F5F"/>
                </a:solidFill>
                <a:ea typeface="+mn-ea"/>
                <a:cs typeface="Calibri"/>
              </a:rPr>
              <a:t>данная информация  </a:t>
            </a:r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вносится </a:t>
            </a:r>
            <a:r>
              <a:rPr sz="2000" b="1" kern="1200" dirty="0">
                <a:solidFill>
                  <a:srgbClr val="C00000"/>
                </a:solidFill>
                <a:ea typeface="+mn-ea"/>
                <a:cs typeface="Calibri"/>
              </a:rPr>
              <a:t>в </a:t>
            </a:r>
            <a:r>
              <a:rPr sz="2000" b="1" kern="1200" spc="-5" dirty="0">
                <a:solidFill>
                  <a:srgbClr val="C00000"/>
                </a:solidFill>
                <a:ea typeface="+mn-ea"/>
                <a:cs typeface="Calibri"/>
              </a:rPr>
              <a:t>раздел </a:t>
            </a:r>
            <a:r>
              <a:rPr sz="2000" b="1" kern="1200" dirty="0">
                <a:solidFill>
                  <a:srgbClr val="C00000"/>
                </a:solidFill>
                <a:ea typeface="+mn-ea"/>
                <a:cs typeface="Calibri"/>
              </a:rPr>
              <a:t>«Информация  о </a:t>
            </a:r>
            <a:r>
              <a:rPr sz="2000" b="1" kern="1200" spc="-5" dirty="0">
                <a:solidFill>
                  <a:srgbClr val="C00000"/>
                </a:solidFill>
                <a:ea typeface="+mn-ea"/>
                <a:cs typeface="Calibri"/>
              </a:rPr>
              <a:t>профессиональном </a:t>
            </a:r>
            <a:r>
              <a:rPr sz="2000" b="1" kern="1200" dirty="0">
                <a:solidFill>
                  <a:srgbClr val="C00000"/>
                </a:solidFill>
                <a:ea typeface="+mn-ea"/>
                <a:cs typeface="Calibri"/>
              </a:rPr>
              <a:t>развитии  </a:t>
            </a:r>
            <a:r>
              <a:rPr sz="2000" b="1" kern="1200" spc="-5" dirty="0">
                <a:solidFill>
                  <a:srgbClr val="C00000"/>
                </a:solidFill>
                <a:ea typeface="+mn-ea"/>
                <a:cs typeface="Calibri"/>
              </a:rPr>
              <a:t>педагогического </a:t>
            </a:r>
            <a:r>
              <a:rPr sz="2000" b="1" kern="1200" dirty="0">
                <a:solidFill>
                  <a:srgbClr val="C00000"/>
                </a:solidFill>
                <a:ea typeface="+mn-ea"/>
                <a:cs typeface="Calibri"/>
              </a:rPr>
              <a:t>работника </a:t>
            </a:r>
            <a:r>
              <a:rPr sz="2000" b="1" kern="1200" dirty="0" err="1">
                <a:solidFill>
                  <a:srgbClr val="C00000"/>
                </a:solidFill>
                <a:ea typeface="+mn-ea"/>
                <a:cs typeface="Calibri"/>
              </a:rPr>
              <a:t>за</a:t>
            </a:r>
            <a:r>
              <a:rPr sz="2000" b="1" kern="1200" dirty="0">
                <a:solidFill>
                  <a:srgbClr val="C00000"/>
                </a:solidFill>
                <a:ea typeface="+mn-ea"/>
                <a:cs typeface="Calibri"/>
              </a:rPr>
              <a:t>  </a:t>
            </a:r>
            <a:r>
              <a:rPr sz="2000" b="1" kern="1200" spc="-5" dirty="0" err="1" smtClean="0">
                <a:solidFill>
                  <a:srgbClr val="C00000"/>
                </a:solidFill>
                <a:ea typeface="+mn-ea"/>
                <a:cs typeface="Calibri"/>
              </a:rPr>
              <a:t>межаттестационный</a:t>
            </a:r>
            <a:r>
              <a:rPr lang="ru-RU" sz="2000" b="1" kern="1200" spc="-5" dirty="0" smtClean="0">
                <a:solidFill>
                  <a:srgbClr val="C00000"/>
                </a:solidFill>
                <a:ea typeface="+mn-ea"/>
                <a:cs typeface="Calibri"/>
              </a:rPr>
              <a:t> период</a:t>
            </a:r>
            <a:r>
              <a:rPr sz="2000" b="1" kern="1200" spc="-5" dirty="0" smtClean="0">
                <a:solidFill>
                  <a:srgbClr val="C00000"/>
                </a:solidFill>
                <a:ea typeface="+mn-ea"/>
                <a:cs typeface="Calibri"/>
              </a:rPr>
              <a:t>»,</a:t>
            </a:r>
            <a:endParaRPr sz="2000"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355600" defTabSz="914400" hangingPunct="1"/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расположенный</a:t>
            </a:r>
            <a:r>
              <a:rPr sz="2000" b="1" kern="1200" spc="-60" dirty="0">
                <a:solidFill>
                  <a:srgbClr val="001F5F"/>
                </a:solidFill>
                <a:ea typeface="+mn-ea"/>
                <a:cs typeface="Calibri"/>
              </a:rPr>
              <a:t> </a:t>
            </a:r>
            <a:r>
              <a:rPr sz="2000" b="1" kern="1200" spc="-5" dirty="0">
                <a:solidFill>
                  <a:srgbClr val="001F5F"/>
                </a:solidFill>
                <a:ea typeface="+mn-ea"/>
                <a:cs typeface="Calibri"/>
              </a:rPr>
              <a:t>ниже.</a:t>
            </a:r>
            <a:endParaRPr sz="2000" kern="1200" dirty="0">
              <a:solidFill>
                <a:prstClr val="black"/>
              </a:solidFill>
              <a:ea typeface="+mn-ea"/>
              <a:cs typeface="Calibri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406435"/>
              </p:ext>
            </p:extLst>
          </p:nvPr>
        </p:nvGraphicFramePr>
        <p:xfrm>
          <a:off x="830578" y="5309374"/>
          <a:ext cx="8610600" cy="1118235"/>
        </p:xfrm>
        <a:graphic>
          <a:graphicData uri="http://schemas.openxmlformats.org/drawingml/2006/table">
            <a:tbl>
              <a:tblPr>
                <a:tableStyleId>{C7B018BB-80A7-4F77-B60F-C8B233D01FF8}</a:tableStyleId>
              </a:tblPr>
              <a:tblGrid>
                <a:gridCol w="2014231"/>
                <a:gridCol w="210015"/>
                <a:gridCol w="505944"/>
                <a:gridCol w="391391"/>
                <a:gridCol w="1240996"/>
                <a:gridCol w="496398"/>
                <a:gridCol w="295930"/>
                <a:gridCol w="696867"/>
                <a:gridCol w="1584655"/>
                <a:gridCol w="1174173"/>
              </a:tblGrid>
              <a:tr h="371475"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Информация о профессиональном развитии педагогического работника  </a:t>
                      </a:r>
                      <a:r>
                        <a:rPr lang="ru-RU" sz="1100" u="sng" strike="noStrike" dirty="0">
                          <a:effectLst/>
                        </a:rPr>
                        <a:t> </a:t>
                      </a:r>
                      <a:br>
                        <a:rPr lang="ru-RU" sz="1100" u="sng" strike="noStrike" dirty="0">
                          <a:effectLst/>
                        </a:rPr>
                      </a:br>
                      <a:r>
                        <a:rPr lang="ru-RU" sz="1100" u="sng" strike="noStrike" dirty="0">
                          <a:effectLst/>
                        </a:rPr>
                        <a:t>за </a:t>
                      </a:r>
                      <a:r>
                        <a:rPr lang="ru-RU" sz="1100" u="sng" strike="noStrike" dirty="0" err="1">
                          <a:effectLst/>
                        </a:rPr>
                        <a:t>межаттестационный</a:t>
                      </a:r>
                      <a:r>
                        <a:rPr lang="ru-RU" sz="1100" u="sng" strike="noStrike" dirty="0">
                          <a:effectLst/>
                        </a:rPr>
                        <a:t> период </a:t>
                      </a:r>
                      <a:r>
                        <a:rPr lang="ru-RU" sz="1100" u="none" strike="noStrike" dirty="0">
                          <a:effectLst/>
                        </a:rPr>
                        <a:t>  (для вынесения рекомендаций)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endParaRPr lang="ru-RU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311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209550">
                <a:tc gridSpan="10"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Дополнительное профессиональное образование (по направлению "Образование и педагогика" либо в области, соотв.  преподаваемому предмету):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812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нет</a:t>
                      </a:r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11430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0" i="1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год окончания</a:t>
                      </a:r>
                      <a:endParaRPr lang="ru-RU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количество часов</a:t>
                      </a:r>
                      <a:endParaRPr lang="ru-RU" sz="11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11430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765D8D3-8598-45A6-BE24-6275A3F87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" y="18798"/>
            <a:ext cx="1913783" cy="636805"/>
          </a:xfrm>
          <a:prstGeom prst="rect">
            <a:avLst/>
          </a:prstGeom>
        </p:spPr>
      </p:pic>
      <p:pic>
        <p:nvPicPr>
          <p:cNvPr id="10" name="Рисунок 8" descr="Рисунок 8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845675" y="3579156"/>
            <a:ext cx="2400052" cy="328656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Прямоугольник 10"/>
          <p:cNvSpPr/>
          <p:nvPr/>
        </p:nvSpPr>
        <p:spPr>
          <a:xfrm>
            <a:off x="9807976" y="0"/>
            <a:ext cx="85325" cy="6865720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0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940" y="792480"/>
            <a:ext cx="8577580" cy="190855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 dirty="0"/>
          </a:p>
        </p:txBody>
      </p:sp>
      <p:sp>
        <p:nvSpPr>
          <p:cNvPr id="5" name="object 75"/>
          <p:cNvSpPr txBox="1"/>
          <p:nvPr/>
        </p:nvSpPr>
        <p:spPr>
          <a:xfrm>
            <a:off x="535940" y="534414"/>
            <a:ext cx="7971790" cy="216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1995" defTabSz="914400" hangingPunct="1">
              <a:spcBef>
                <a:spcPts val="95"/>
              </a:spcBef>
            </a:pPr>
            <a:endParaRPr sz="2000" kern="1200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355600" indent="-342900" defTabSz="914400" hangingPunct="1"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000" b="1" kern="1200" spc="-5" dirty="0">
                <a:solidFill>
                  <a:srgbClr val="001F5F"/>
                </a:solidFill>
                <a:ea typeface="+mn-ea"/>
                <a:cs typeface="Calibri"/>
              </a:rPr>
              <a:t>Следует </a:t>
            </a:r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иметь в виду, </a:t>
            </a:r>
            <a:r>
              <a:rPr sz="2000" b="1" kern="1200" spc="-5" dirty="0">
                <a:solidFill>
                  <a:srgbClr val="001F5F"/>
                </a:solidFill>
                <a:ea typeface="+mn-ea"/>
                <a:cs typeface="Calibri"/>
              </a:rPr>
              <a:t>что </a:t>
            </a:r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вся </a:t>
            </a:r>
            <a:r>
              <a:rPr sz="2000" b="1" kern="1200" dirty="0">
                <a:solidFill>
                  <a:srgbClr val="C00000"/>
                </a:solidFill>
                <a:ea typeface="+mn-ea"/>
                <a:cs typeface="Calibri"/>
              </a:rPr>
              <a:t>информация </a:t>
            </a:r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о</a:t>
            </a:r>
            <a:r>
              <a:rPr sz="2000" b="1" kern="1200" spc="-135" dirty="0">
                <a:solidFill>
                  <a:srgbClr val="001F5F"/>
                </a:solidFill>
                <a:ea typeface="+mn-ea"/>
                <a:cs typeface="Calibri"/>
              </a:rPr>
              <a:t> </a:t>
            </a:r>
            <a:r>
              <a:rPr sz="2000" b="1" kern="1200" spc="-5" dirty="0">
                <a:solidFill>
                  <a:srgbClr val="001F5F"/>
                </a:solidFill>
                <a:ea typeface="+mn-ea"/>
                <a:cs typeface="Calibri"/>
              </a:rPr>
              <a:t>повышении</a:t>
            </a:r>
            <a:endParaRPr sz="2000"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355600" defTabSz="914400" hangingPunct="1"/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квалификации, </a:t>
            </a:r>
            <a:r>
              <a:rPr sz="2000" b="1" kern="1200" spc="-5" dirty="0">
                <a:solidFill>
                  <a:srgbClr val="001F5F"/>
                </a:solidFill>
                <a:ea typeface="+mn-ea"/>
                <a:cs typeface="Calibri"/>
              </a:rPr>
              <a:t>внесенная специалистом экспертной </a:t>
            </a:r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группы в</a:t>
            </a:r>
            <a:r>
              <a:rPr sz="2000" b="1" kern="1200" spc="-130" dirty="0">
                <a:solidFill>
                  <a:srgbClr val="001F5F"/>
                </a:solidFill>
                <a:ea typeface="+mn-ea"/>
                <a:cs typeface="Calibri"/>
              </a:rPr>
              <a:t> </a:t>
            </a:r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графу</a:t>
            </a:r>
            <a:endParaRPr sz="2000"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355600" defTabSz="914400" hangingPunct="1"/>
            <a:r>
              <a:rPr sz="2000" b="1" kern="1200" dirty="0">
                <a:solidFill>
                  <a:srgbClr val="C00000"/>
                </a:solidFill>
                <a:ea typeface="+mn-ea"/>
                <a:cs typeface="Calibri"/>
              </a:rPr>
              <a:t>«Курсы </a:t>
            </a:r>
            <a:r>
              <a:rPr sz="2000" b="1" kern="1200" spc="-5" dirty="0">
                <a:solidFill>
                  <a:srgbClr val="C00000"/>
                </a:solidFill>
                <a:ea typeface="+mn-ea"/>
                <a:cs typeface="Calibri"/>
              </a:rPr>
              <a:t>повышения </a:t>
            </a:r>
            <a:r>
              <a:rPr sz="2000" b="1" kern="1200" dirty="0">
                <a:solidFill>
                  <a:srgbClr val="C00000"/>
                </a:solidFill>
                <a:ea typeface="+mn-ea"/>
                <a:cs typeface="Calibri"/>
              </a:rPr>
              <a:t>квалификации» </a:t>
            </a:r>
            <a:r>
              <a:rPr sz="2000" b="1" kern="1200" spc="-5" dirty="0">
                <a:solidFill>
                  <a:srgbClr val="C00000"/>
                </a:solidFill>
                <a:ea typeface="+mn-ea"/>
                <a:cs typeface="Calibri"/>
              </a:rPr>
              <a:t>на данном </a:t>
            </a:r>
            <a:r>
              <a:rPr sz="2000" b="1" kern="1200" dirty="0">
                <a:solidFill>
                  <a:srgbClr val="C00000"/>
                </a:solidFill>
                <a:ea typeface="+mn-ea"/>
                <a:cs typeface="Calibri"/>
              </a:rPr>
              <a:t>листе</a:t>
            </a:r>
            <a:r>
              <a:rPr sz="2000" b="1" kern="1200" spc="-130" dirty="0">
                <a:solidFill>
                  <a:srgbClr val="C00000"/>
                </a:solidFill>
                <a:ea typeface="+mn-ea"/>
                <a:cs typeface="Calibri"/>
              </a:rPr>
              <a:t> </a:t>
            </a:r>
            <a:r>
              <a:rPr sz="2000" b="1" i="1" kern="1200" spc="-5" dirty="0">
                <a:solidFill>
                  <a:srgbClr val="001F5F"/>
                </a:solidFill>
                <a:ea typeface="+mn-ea"/>
                <a:cs typeface="Calibri"/>
              </a:rPr>
              <a:t>(цветном),</a:t>
            </a:r>
            <a:endParaRPr sz="2000"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355600" defTabSz="914400" hangingPunct="1"/>
            <a:r>
              <a:rPr sz="2000" b="1" kern="1200" dirty="0">
                <a:solidFill>
                  <a:srgbClr val="C00000"/>
                </a:solidFill>
                <a:ea typeface="+mn-ea"/>
                <a:cs typeface="Calibri"/>
              </a:rPr>
              <a:t>автоматически </a:t>
            </a:r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вносится в </a:t>
            </a:r>
            <a:r>
              <a:rPr sz="2000" b="1" kern="1200" spc="-5" dirty="0">
                <a:solidFill>
                  <a:srgbClr val="001F5F"/>
                </a:solidFill>
                <a:ea typeface="+mn-ea"/>
                <a:cs typeface="Calibri"/>
              </a:rPr>
              <a:t>форму </a:t>
            </a:r>
            <a:r>
              <a:rPr sz="2000" b="1" kern="1200" dirty="0">
                <a:solidFill>
                  <a:srgbClr val="C00000"/>
                </a:solidFill>
                <a:ea typeface="+mn-ea"/>
                <a:cs typeface="Calibri"/>
              </a:rPr>
              <a:t>титульного листа</a:t>
            </a:r>
            <a:r>
              <a:rPr sz="2000" b="1" kern="1200" spc="-160" dirty="0">
                <a:solidFill>
                  <a:srgbClr val="C00000"/>
                </a:solidFill>
                <a:ea typeface="+mn-ea"/>
                <a:cs typeface="Calibri"/>
              </a:rPr>
              <a:t> </a:t>
            </a:r>
            <a:r>
              <a:rPr sz="2000" b="1" kern="1200" spc="-5" dirty="0">
                <a:solidFill>
                  <a:srgbClr val="C00000"/>
                </a:solidFill>
                <a:ea typeface="+mn-ea"/>
                <a:cs typeface="Calibri"/>
              </a:rPr>
              <a:t>экспертного</a:t>
            </a:r>
            <a:endParaRPr sz="2000"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355600" defTabSz="914400" hangingPunct="1">
              <a:spcBef>
                <a:spcPts val="5"/>
              </a:spcBef>
            </a:pPr>
            <a:r>
              <a:rPr sz="2000" b="1" kern="1200" spc="-5" dirty="0">
                <a:solidFill>
                  <a:srgbClr val="C00000"/>
                </a:solidFill>
                <a:ea typeface="+mn-ea"/>
                <a:cs typeface="Calibri"/>
              </a:rPr>
              <a:t>заключения, </a:t>
            </a:r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которое выводится на </a:t>
            </a:r>
            <a:r>
              <a:rPr sz="2000" b="1" kern="1200" spc="-5" dirty="0">
                <a:solidFill>
                  <a:srgbClr val="001F5F"/>
                </a:solidFill>
                <a:ea typeface="+mn-ea"/>
                <a:cs typeface="Calibri"/>
              </a:rPr>
              <a:t>печать </a:t>
            </a:r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и </a:t>
            </a:r>
            <a:r>
              <a:rPr sz="2000" b="1" kern="1200" spc="-5" dirty="0">
                <a:solidFill>
                  <a:srgbClr val="C00000"/>
                </a:solidFill>
                <a:ea typeface="+mn-ea"/>
                <a:cs typeface="Calibri"/>
              </a:rPr>
              <a:t>хранится </a:t>
            </a:r>
            <a:r>
              <a:rPr sz="2000" b="1" kern="1200" dirty="0">
                <a:solidFill>
                  <a:srgbClr val="C00000"/>
                </a:solidFill>
                <a:ea typeface="+mn-ea"/>
                <a:cs typeface="Calibri"/>
              </a:rPr>
              <a:t>в архиве</a:t>
            </a:r>
            <a:r>
              <a:rPr sz="2000" b="1" kern="1200" spc="-145" dirty="0">
                <a:solidFill>
                  <a:srgbClr val="C00000"/>
                </a:solidFill>
                <a:ea typeface="+mn-ea"/>
                <a:cs typeface="Calibri"/>
              </a:rPr>
              <a:t> </a:t>
            </a:r>
            <a:r>
              <a:rPr sz="2000" b="1" kern="1200" spc="-5" dirty="0">
                <a:solidFill>
                  <a:srgbClr val="001F5F"/>
                </a:solidFill>
                <a:ea typeface="+mn-ea"/>
                <a:cs typeface="Calibri"/>
              </a:rPr>
              <a:t>на</a:t>
            </a:r>
            <a:endParaRPr sz="2000"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355600" defTabSz="914400" hangingPunct="1"/>
            <a:r>
              <a:rPr sz="2000" b="1" kern="1200" spc="-5" dirty="0">
                <a:solidFill>
                  <a:srgbClr val="C00000"/>
                </a:solidFill>
                <a:ea typeface="+mn-ea"/>
                <a:cs typeface="Calibri"/>
              </a:rPr>
              <a:t>бумажном</a:t>
            </a:r>
            <a:r>
              <a:rPr sz="2000" b="1" kern="1200" spc="-40" dirty="0">
                <a:solidFill>
                  <a:srgbClr val="C00000"/>
                </a:solidFill>
                <a:ea typeface="+mn-ea"/>
                <a:cs typeface="Calibri"/>
              </a:rPr>
              <a:t> </a:t>
            </a:r>
            <a:r>
              <a:rPr sz="2000" b="1" kern="1200" spc="-5" dirty="0">
                <a:solidFill>
                  <a:srgbClr val="C00000"/>
                </a:solidFill>
                <a:ea typeface="+mn-ea"/>
                <a:cs typeface="Calibri"/>
              </a:rPr>
              <a:t>носителе.</a:t>
            </a:r>
            <a:endParaRPr sz="2000" kern="1200" dirty="0">
              <a:solidFill>
                <a:prstClr val="black"/>
              </a:solidFill>
              <a:ea typeface="+mn-ea"/>
              <a:cs typeface="Calibri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13121"/>
              </p:ext>
            </p:extLst>
          </p:nvPr>
        </p:nvGraphicFramePr>
        <p:xfrm>
          <a:off x="535940" y="2849435"/>
          <a:ext cx="8610598" cy="3653790"/>
        </p:xfrm>
        <a:graphic>
          <a:graphicData uri="http://schemas.openxmlformats.org/drawingml/2006/table">
            <a:tbl>
              <a:tblPr>
                <a:tableStyleId>{C7B018BB-80A7-4F77-B60F-C8B233D01FF8}</a:tableStyleId>
              </a:tblPr>
              <a:tblGrid>
                <a:gridCol w="2013487"/>
                <a:gridCol w="209937"/>
                <a:gridCol w="505757"/>
                <a:gridCol w="391246"/>
                <a:gridCol w="1240537"/>
                <a:gridCol w="496215"/>
                <a:gridCol w="295820"/>
                <a:gridCol w="699790"/>
                <a:gridCol w="1584070"/>
                <a:gridCol w="1173739"/>
              </a:tblGrid>
              <a:tr h="1905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Курсы повышения квалификации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430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72</a:t>
                      </a:r>
                      <a:endParaRPr lang="ru-RU" sz="12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да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(укажите суммарное количество часов)</a:t>
                      </a:r>
                      <a:endParaRPr lang="ru-RU" sz="1200" b="0" i="1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3350"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11430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Окончание вуза/ </a:t>
                      </a:r>
                      <a:r>
                        <a:rPr lang="ru-RU" sz="1200" u="none" strike="noStrike" dirty="0" err="1">
                          <a:effectLst/>
                        </a:rPr>
                        <a:t>суза</a:t>
                      </a:r>
                      <a:r>
                        <a:rPr lang="ru-RU" sz="1200" u="none" strike="noStrike" dirty="0">
                          <a:effectLst/>
                        </a:rPr>
                        <a:t> менее 3-х лет назад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нет</a:t>
                      </a:r>
                      <a:endParaRPr lang="ru-RU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</a:tr>
              <a:tr h="190500">
                <a:tc rowSpan="2" gridSpan="6"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Обучение в вузе/ </a:t>
                      </a:r>
                      <a:r>
                        <a:rPr lang="ru-RU" sz="1200" u="none" strike="noStrike" dirty="0" err="1">
                          <a:effectLst/>
                        </a:rPr>
                        <a:t>сузе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050" u="none" strike="noStrike" dirty="0">
                          <a:effectLst/>
                        </a:rPr>
                        <a:t>(профессиональное/педагогическое образование)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нет</a:t>
                      </a:r>
                      <a:endParaRPr lang="ru-RU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</a:tr>
              <a:tr h="76200"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2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11430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28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Обучение в аспирантуре, соискательство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нет</a:t>
                      </a:r>
                      <a:endParaRPr lang="ru-RU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11430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190500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Получение степени кандидата/доктора наук или звания доцента/профессора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нет</a:t>
                      </a:r>
                      <a:endParaRPr lang="ru-RU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год получения:</a:t>
                      </a:r>
                      <a:endParaRPr lang="ru-RU" sz="1200" b="0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11430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762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190500"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Информация о соответствии квалификационным требованиям  (для вынесения рекомендаций)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6667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190500">
                <a:tc rowSpan="3" gridSpan="8"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Наличие/получение высшего или среднего профессионального образования по направлению "Образование и педагогика" либо дополнительного профессионального образования по направлению "Образование и педагогика" 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 </a:t>
                      </a:r>
                      <a:endParaRPr lang="ru-RU" sz="105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нет</a:t>
                      </a:r>
                      <a:endParaRPr lang="ru-RU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нет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76225"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190500">
                <a:tc rowSpan="2" gridSpan="8"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Наличие/получение   высшего или  среднего профессионального образования в области, соответствующей преподаваемому предмету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4300" marR="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да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200025">
                <a:tc gridSpan="8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765D8D3-8598-45A6-BE24-6275A3F87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" y="18798"/>
            <a:ext cx="1913783" cy="636805"/>
          </a:xfrm>
          <a:prstGeom prst="rect">
            <a:avLst/>
          </a:prstGeom>
        </p:spPr>
      </p:pic>
      <p:pic>
        <p:nvPicPr>
          <p:cNvPr id="8" name="Рисунок 8" descr="Рисунок 8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845675" y="3579156"/>
            <a:ext cx="2400052" cy="328656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Прямоугольник 8"/>
          <p:cNvSpPr/>
          <p:nvPr/>
        </p:nvSpPr>
        <p:spPr>
          <a:xfrm>
            <a:off x="9807976" y="0"/>
            <a:ext cx="85325" cy="6865720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774" y="660842"/>
            <a:ext cx="8872537" cy="2408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0805" lvl="0" algn="ctr" defTabSz="914400" hangingPunct="1">
              <a:spcBef>
                <a:spcPts val="305"/>
              </a:spcBef>
            </a:pPr>
            <a:r>
              <a:rPr lang="ru-RU" sz="2000" b="1" kern="120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Обращаем</a:t>
            </a:r>
            <a:r>
              <a:rPr lang="ru-RU" sz="2000" b="1" kern="1200" spc="-5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 </a:t>
            </a:r>
            <a:r>
              <a:rPr lang="ru-RU" sz="2000" b="1" kern="1200" spc="-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внимание</a:t>
            </a:r>
            <a:r>
              <a:rPr lang="ru-RU" sz="2000" b="1" kern="1200" spc="-5" dirty="0" smtClean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!</a:t>
            </a:r>
          </a:p>
          <a:p>
            <a:pPr marL="90805" lvl="0" algn="ctr" defTabSz="914400" hangingPunct="1">
              <a:spcBef>
                <a:spcPts val="305"/>
              </a:spcBef>
            </a:pPr>
            <a:endParaRPr lang="ru-RU" sz="2000" kern="1200" dirty="0">
              <a:solidFill>
                <a:srgbClr val="C00000"/>
              </a:solidFill>
              <a:latin typeface="Arial"/>
              <a:ea typeface="+mn-ea"/>
              <a:cs typeface="Arial"/>
            </a:endParaRPr>
          </a:p>
          <a:p>
            <a:pPr marL="90805" marR="429895" lvl="0" defTabSz="914400" hangingPunct="1">
              <a:spcBef>
                <a:spcPts val="10"/>
              </a:spcBef>
            </a:pPr>
            <a:r>
              <a:rPr lang="ru-RU" b="1" kern="1200" spc="-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Все </a:t>
            </a:r>
            <a:r>
              <a:rPr lang="ru-RU" b="1" kern="1200" spc="-1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поля листа экспертного заключения должны </a:t>
            </a:r>
            <a:r>
              <a:rPr lang="ru-RU" b="1" kern="1200" spc="-1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быть обязательно  заполнены! </a:t>
            </a:r>
            <a:r>
              <a:rPr lang="ru-RU" b="1" kern="120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Если при </a:t>
            </a:r>
            <a:r>
              <a:rPr lang="ru-RU" b="1" kern="1200" spc="-1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заполнении </a:t>
            </a:r>
            <a:r>
              <a:rPr lang="ru-RU" b="1" kern="1200" spc="-15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листа экспертного заключения  </a:t>
            </a:r>
            <a:r>
              <a:rPr lang="ru-RU" b="1" kern="1200" spc="-25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остаются </a:t>
            </a:r>
            <a:r>
              <a:rPr lang="ru-RU" b="1" kern="1200" spc="-2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пустые </a:t>
            </a:r>
            <a:r>
              <a:rPr lang="ru-RU" b="1" kern="1200" spc="-1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поля, </a:t>
            </a:r>
            <a:r>
              <a:rPr lang="ru-RU" b="1" kern="1200" spc="-2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автоматического </a:t>
            </a:r>
            <a:r>
              <a:rPr lang="ru-RU" b="1" kern="120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их </a:t>
            </a:r>
            <a:r>
              <a:rPr lang="ru-RU" b="1" kern="1200" spc="-1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заполнения</a:t>
            </a:r>
            <a:r>
              <a:rPr lang="ru-RU" b="1" kern="1200" spc="215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 </a:t>
            </a:r>
            <a:r>
              <a:rPr lang="ru-RU" b="1" kern="1200" spc="-5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не</a:t>
            </a:r>
            <a:endParaRPr lang="ru-RU"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90805" marR="518159" lvl="0" defTabSz="914400" hangingPunct="1">
              <a:tabLst>
                <a:tab pos="1589405" algn="l"/>
              </a:tabLst>
            </a:pPr>
            <a:r>
              <a:rPr lang="ru-RU" b="1" kern="1200" spc="-25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произойдет.	</a:t>
            </a:r>
            <a:r>
              <a:rPr lang="ru-RU" b="1" kern="1200" spc="-15" dirty="0" smtClean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Это </a:t>
            </a:r>
            <a:r>
              <a:rPr lang="ru-RU" b="1" kern="120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в </a:t>
            </a:r>
            <a:r>
              <a:rPr lang="ru-RU" b="1" kern="1200" spc="-15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конечном </a:t>
            </a:r>
            <a:r>
              <a:rPr lang="ru-RU" b="1" kern="1200" spc="-15" dirty="0" smtClean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итоге </a:t>
            </a:r>
            <a:r>
              <a:rPr lang="ru-RU" b="1" kern="1200" spc="-25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может </a:t>
            </a:r>
            <a:r>
              <a:rPr lang="ru-RU" b="1" kern="1200" spc="-1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повлиять </a:t>
            </a:r>
            <a:r>
              <a:rPr lang="ru-RU" b="1" kern="1200" spc="-5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на </a:t>
            </a:r>
            <a:r>
              <a:rPr lang="ru-RU" b="1" kern="1200" spc="-3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результаты  </a:t>
            </a:r>
            <a:r>
              <a:rPr lang="ru-RU" b="1" kern="1200" spc="-1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экспертизы. </a:t>
            </a:r>
            <a:r>
              <a:rPr lang="ru-RU" b="1" kern="1200" spc="-1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Экспертное заключение заполняет </a:t>
            </a:r>
            <a:r>
              <a:rPr lang="ru-RU" b="1" kern="1200" spc="-1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исключительно  </a:t>
            </a:r>
            <a:r>
              <a:rPr lang="ru-RU" b="1" kern="1200" spc="-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специалист </a:t>
            </a:r>
            <a:r>
              <a:rPr lang="ru-RU" b="1" kern="1200" spc="-1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экспертной</a:t>
            </a:r>
            <a:r>
              <a:rPr lang="ru-RU" b="1" kern="1200" spc="5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 </a:t>
            </a:r>
            <a:r>
              <a:rPr lang="ru-RU" b="1" kern="1200" spc="-1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группы!</a:t>
            </a:r>
            <a:endParaRPr lang="ru-RU" kern="1200" dirty="0">
              <a:solidFill>
                <a:srgbClr val="C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object 78"/>
          <p:cNvSpPr/>
          <p:nvPr/>
        </p:nvSpPr>
        <p:spPr>
          <a:xfrm>
            <a:off x="4244973" y="3085783"/>
            <a:ext cx="864235" cy="504190"/>
          </a:xfrm>
          <a:custGeom>
            <a:avLst/>
            <a:gdLst/>
            <a:ahLst/>
            <a:cxnLst/>
            <a:rect l="l" t="t" r="r" b="b"/>
            <a:pathLst>
              <a:path w="864235" h="504189">
                <a:moveTo>
                  <a:pt x="864107" y="252094"/>
                </a:moveTo>
                <a:lnTo>
                  <a:pt x="0" y="252094"/>
                </a:lnTo>
                <a:lnTo>
                  <a:pt x="432053" y="504063"/>
                </a:lnTo>
                <a:lnTo>
                  <a:pt x="864107" y="252094"/>
                </a:lnTo>
                <a:close/>
              </a:path>
              <a:path w="864235" h="504189">
                <a:moveTo>
                  <a:pt x="648080" y="0"/>
                </a:moveTo>
                <a:lnTo>
                  <a:pt x="216026" y="0"/>
                </a:lnTo>
                <a:lnTo>
                  <a:pt x="216026" y="252094"/>
                </a:lnTo>
                <a:lnTo>
                  <a:pt x="648080" y="252094"/>
                </a:lnTo>
                <a:lnTo>
                  <a:pt x="64808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object 77"/>
          <p:cNvSpPr/>
          <p:nvPr/>
        </p:nvSpPr>
        <p:spPr>
          <a:xfrm>
            <a:off x="2906935" y="3639821"/>
            <a:ext cx="3347847" cy="2716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765D8D3-8598-45A6-BE24-6275A3F87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6" y="18798"/>
            <a:ext cx="1913783" cy="636805"/>
          </a:xfrm>
          <a:prstGeom prst="rect">
            <a:avLst/>
          </a:prstGeom>
        </p:spPr>
      </p:pic>
      <p:pic>
        <p:nvPicPr>
          <p:cNvPr id="10" name="Рисунок 8" descr="Рисунок 8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8845675" y="3579156"/>
            <a:ext cx="2400052" cy="328656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Прямоугольник 10"/>
          <p:cNvSpPr/>
          <p:nvPr/>
        </p:nvSpPr>
        <p:spPr>
          <a:xfrm>
            <a:off x="9807976" y="0"/>
            <a:ext cx="85325" cy="6865720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96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6737" y="655603"/>
            <a:ext cx="89154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Требования к документообороту при проведении аттестации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педагогических работников Московской области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 dirty="0"/>
          </a:p>
        </p:txBody>
      </p:sp>
      <p:sp>
        <p:nvSpPr>
          <p:cNvPr id="5" name="object 76"/>
          <p:cNvSpPr/>
          <p:nvPr/>
        </p:nvSpPr>
        <p:spPr>
          <a:xfrm>
            <a:off x="437756" y="2636901"/>
            <a:ext cx="2592705" cy="2339340"/>
          </a:xfrm>
          <a:custGeom>
            <a:avLst/>
            <a:gdLst/>
            <a:ahLst/>
            <a:cxnLst/>
            <a:rect l="l" t="t" r="r" b="b"/>
            <a:pathLst>
              <a:path w="2592705" h="2339340">
                <a:moveTo>
                  <a:pt x="0" y="2339086"/>
                </a:moveTo>
                <a:lnTo>
                  <a:pt x="2592324" y="2339086"/>
                </a:lnTo>
                <a:lnTo>
                  <a:pt x="2592324" y="0"/>
                </a:lnTo>
                <a:lnTo>
                  <a:pt x="0" y="0"/>
                </a:lnTo>
                <a:lnTo>
                  <a:pt x="0" y="2339086"/>
                </a:lnTo>
                <a:close/>
              </a:path>
            </a:pathLst>
          </a:custGeom>
          <a:ln w="254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object 77"/>
          <p:cNvSpPr txBox="1"/>
          <p:nvPr/>
        </p:nvSpPr>
        <p:spPr>
          <a:xfrm>
            <a:off x="516737" y="2664409"/>
            <a:ext cx="2455063" cy="23118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 hangingPunct="1">
              <a:spcBef>
                <a:spcPts val="100"/>
              </a:spcBef>
            </a:pPr>
            <a:r>
              <a:rPr b="1" kern="1200" spc="-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2.</a:t>
            </a:r>
            <a:r>
              <a:rPr b="1" kern="1200" spc="-1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 </a:t>
            </a:r>
            <a:r>
              <a:rPr b="1" kern="1200" spc="-1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Сокращено</a:t>
            </a:r>
            <a:endParaRPr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12700" marR="878840" defTabSz="914400" hangingPunct="1"/>
            <a:r>
              <a:rPr b="1" kern="1200" spc="-2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количество  </a:t>
            </a:r>
            <a:r>
              <a:rPr b="1" kern="120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док</a:t>
            </a:r>
            <a:r>
              <a:rPr b="1" kern="1200" spc="-4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у</a:t>
            </a:r>
            <a:r>
              <a:rPr b="1" kern="120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мен</a:t>
            </a:r>
            <a:r>
              <a:rPr b="1" kern="1200" spc="-5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т</a:t>
            </a:r>
            <a:r>
              <a:rPr b="1" kern="120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ов,</a:t>
            </a:r>
            <a:endParaRPr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12700" marR="266065" defTabSz="914400" hangingPunct="1"/>
            <a:r>
              <a:rPr b="1" kern="120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п</a:t>
            </a:r>
            <a:r>
              <a:rPr b="1" kern="1200" spc="-1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о</a:t>
            </a:r>
            <a:r>
              <a:rPr b="1" kern="120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д</a:t>
            </a:r>
            <a:r>
              <a:rPr b="1" kern="1200" spc="-3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т</a:t>
            </a:r>
            <a:r>
              <a:rPr b="1" kern="1200" spc="-3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в</a:t>
            </a:r>
            <a:r>
              <a:rPr b="1" kern="1200" spc="-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е</a:t>
            </a:r>
            <a:r>
              <a:rPr b="1" kern="1200" spc="-3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р</a:t>
            </a:r>
            <a:r>
              <a:rPr b="1" kern="120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ж</a:t>
            </a:r>
            <a:r>
              <a:rPr b="1" kern="1200" spc="-1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д</a:t>
            </a:r>
            <a:r>
              <a:rPr b="1" kern="1200" spc="-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а</a:t>
            </a:r>
            <a:r>
              <a:rPr b="1" kern="120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ю</a:t>
            </a:r>
            <a:r>
              <a:rPr b="1" kern="1200" spc="-2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щ</a:t>
            </a:r>
            <a:r>
              <a:rPr b="1" kern="120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их  </a:t>
            </a:r>
            <a:r>
              <a:rPr b="1" kern="1200" spc="-3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результаты</a:t>
            </a:r>
            <a:endParaRPr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12700" marR="5080" defTabSz="914400" hangingPunct="1">
              <a:spcBef>
                <a:spcPts val="5"/>
              </a:spcBef>
            </a:pPr>
            <a:r>
              <a:rPr b="1" kern="120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про</a:t>
            </a:r>
            <a:r>
              <a:rPr b="1" kern="1200" spc="-6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ф</a:t>
            </a:r>
            <a:r>
              <a:rPr b="1" kern="1200" spc="-3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е</a:t>
            </a:r>
            <a:r>
              <a:rPr b="1" kern="1200" spc="-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с</a:t>
            </a:r>
            <a:r>
              <a:rPr b="1" kern="1200" spc="-1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с</a:t>
            </a:r>
            <a:r>
              <a:rPr b="1" kern="120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ион</a:t>
            </a:r>
            <a:r>
              <a:rPr b="1" kern="1200" spc="-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а</a:t>
            </a:r>
            <a:r>
              <a:rPr b="1" kern="1200" spc="-1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л</a:t>
            </a:r>
            <a:r>
              <a:rPr b="1" kern="120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ьных  </a:t>
            </a:r>
            <a:r>
              <a:rPr b="1" kern="1200" spc="-1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достижений</a:t>
            </a:r>
            <a:endParaRPr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12700" defTabSz="914400" hangingPunct="1"/>
            <a:r>
              <a:rPr lang="ru-RU" b="1" kern="1200" spc="-5" dirty="0" smtClean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преподавателя</a:t>
            </a:r>
            <a:endParaRPr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object 79"/>
          <p:cNvSpPr/>
          <p:nvPr/>
        </p:nvSpPr>
        <p:spPr>
          <a:xfrm>
            <a:off x="3491865" y="2132838"/>
            <a:ext cx="5256530" cy="3432175"/>
          </a:xfrm>
          <a:custGeom>
            <a:avLst/>
            <a:gdLst/>
            <a:ahLst/>
            <a:cxnLst/>
            <a:rect l="l" t="t" r="r" b="b"/>
            <a:pathLst>
              <a:path w="5256530" h="3432175">
                <a:moveTo>
                  <a:pt x="0" y="3431666"/>
                </a:moveTo>
                <a:lnTo>
                  <a:pt x="5256529" y="3431666"/>
                </a:lnTo>
                <a:lnTo>
                  <a:pt x="5256529" y="0"/>
                </a:lnTo>
                <a:lnTo>
                  <a:pt x="0" y="0"/>
                </a:lnTo>
                <a:lnTo>
                  <a:pt x="0" y="3431666"/>
                </a:lnTo>
                <a:close/>
              </a:path>
            </a:pathLst>
          </a:custGeom>
          <a:ln w="254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object 80"/>
          <p:cNvSpPr txBox="1"/>
          <p:nvPr/>
        </p:nvSpPr>
        <p:spPr>
          <a:xfrm>
            <a:off x="3571113" y="2160270"/>
            <a:ext cx="5177282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 hangingPunct="1">
              <a:spcBef>
                <a:spcPts val="105"/>
              </a:spcBef>
            </a:pPr>
            <a:r>
              <a:rPr sz="1400" b="1" kern="1200" spc="-5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При проведении </a:t>
            </a:r>
            <a:r>
              <a:rPr sz="1400" b="1" kern="1200" spc="-1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экспертизы</a:t>
            </a:r>
            <a:r>
              <a:rPr sz="1400" b="1" kern="1200" spc="-3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 </a:t>
            </a:r>
            <a:r>
              <a:rPr sz="1400" b="1" kern="1200" spc="-5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педагогической</a:t>
            </a:r>
            <a:endParaRPr sz="1400"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12700" marR="5080" defTabSz="914400" hangingPunct="1"/>
            <a:r>
              <a:rPr sz="1400" b="1" kern="1200" spc="-1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деятельности </a:t>
            </a:r>
            <a:r>
              <a:rPr sz="1400" b="1" kern="120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в </a:t>
            </a:r>
            <a:r>
              <a:rPr sz="1400" b="1" kern="1200" spc="-5" dirty="0" smtClean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201</a:t>
            </a:r>
            <a:r>
              <a:rPr lang="ru-RU" sz="1400" b="1" kern="1200" spc="-5" dirty="0" smtClean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9</a:t>
            </a:r>
            <a:r>
              <a:rPr sz="1400" b="1" kern="1200" spc="-5" dirty="0" smtClean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-20</a:t>
            </a:r>
            <a:r>
              <a:rPr lang="ru-RU" sz="1400" b="1" kern="1200" spc="-5" dirty="0" smtClean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20</a:t>
            </a:r>
            <a:r>
              <a:rPr sz="1400" b="1" kern="1200" spc="-5" dirty="0" smtClean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 </a:t>
            </a:r>
            <a:r>
              <a:rPr sz="1400" b="1" kern="1200" spc="-15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учебном </a:t>
            </a:r>
            <a:r>
              <a:rPr sz="1400" b="1" kern="1200" spc="-1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году </a:t>
            </a:r>
            <a:r>
              <a:rPr sz="1400" b="1" kern="1200" spc="-5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для </a:t>
            </a:r>
            <a:r>
              <a:rPr sz="1400" b="1" kern="120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оценки  </a:t>
            </a:r>
            <a:r>
              <a:rPr sz="1400" b="1" kern="1200" spc="-3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результатов </a:t>
            </a:r>
            <a:r>
              <a:rPr sz="1400" b="1" kern="1200" spc="-5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профессиональных </a:t>
            </a:r>
            <a:r>
              <a:rPr sz="1400" b="1" kern="1200" spc="-1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достижений  </a:t>
            </a:r>
            <a:r>
              <a:rPr sz="1400" b="1" kern="1200" spc="-15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аттестуемого </a:t>
            </a:r>
            <a:r>
              <a:rPr sz="1400" b="1" kern="1200" spc="-5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педагога по</a:t>
            </a:r>
            <a:r>
              <a:rPr sz="1400" b="1" kern="1200" spc="25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 </a:t>
            </a:r>
            <a:r>
              <a:rPr sz="1400" b="1" kern="1200" spc="-1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пунктам:</a:t>
            </a:r>
            <a:endParaRPr sz="1400"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" name="object 81"/>
          <p:cNvSpPr txBox="1"/>
          <p:nvPr/>
        </p:nvSpPr>
        <p:spPr>
          <a:xfrm>
            <a:off x="3571113" y="3121979"/>
            <a:ext cx="4929505" cy="1611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 defTabSz="914400" hangingPunct="1">
              <a:spcBef>
                <a:spcPts val="105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kern="1200" spc="-3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«Результаты </a:t>
            </a:r>
            <a:r>
              <a:rPr sz="1400" b="1" kern="12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участия обучающихся </a:t>
            </a:r>
            <a:r>
              <a:rPr sz="1400" b="1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в</a:t>
            </a:r>
            <a:r>
              <a:rPr sz="1400" b="1" kern="1200" spc="10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1400" b="1" kern="120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предметных</a:t>
            </a:r>
            <a:endParaRPr sz="1400"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299085" defTabSz="914400" hangingPunct="1"/>
            <a:r>
              <a:rPr sz="1400" b="1" kern="120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олимпиадах»;</a:t>
            </a:r>
            <a:endParaRPr sz="1400"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299085" marR="5080" indent="-286385" defTabSz="914400" hangingPunct="1">
              <a:spcBef>
                <a:spcPts val="12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kern="12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«Выступления </a:t>
            </a:r>
            <a:r>
              <a:rPr sz="1400" b="1" kern="120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на научно-практических  </a:t>
            </a:r>
            <a:r>
              <a:rPr sz="1400" b="1" kern="12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конференциях, </a:t>
            </a:r>
            <a:r>
              <a:rPr sz="1400" b="1" kern="120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педагогических чтениях, семинарах,  </a:t>
            </a:r>
            <a:r>
              <a:rPr sz="1400" b="1" kern="12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методических</a:t>
            </a:r>
            <a:r>
              <a:rPr sz="1400" b="1" kern="1200" spc="-2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1400" b="1" kern="120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объединениях»;</a:t>
            </a:r>
            <a:endParaRPr sz="1400"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299085" indent="-286385" defTabSz="914400" hangingPunct="1">
              <a:spcBef>
                <a:spcPts val="1200"/>
              </a:spcBef>
              <a:buFont typeface="Wingdings"/>
              <a:buChar char=""/>
              <a:tabLst>
                <a:tab pos="299085" algn="l"/>
                <a:tab pos="299720" algn="l"/>
              </a:tabLst>
            </a:pPr>
            <a:r>
              <a:rPr sz="1400" b="1" kern="120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«Проведение </a:t>
            </a:r>
            <a:r>
              <a:rPr sz="1400" b="1" kern="1200" spc="-1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открытых </a:t>
            </a:r>
            <a:r>
              <a:rPr sz="1400" b="1" kern="1200" spc="-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уроков,</a:t>
            </a:r>
            <a:r>
              <a:rPr sz="1400" b="1" kern="1200" spc="2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1400" b="1" kern="12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занятий,</a:t>
            </a:r>
            <a:endParaRPr sz="1400"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1" name="object 83"/>
          <p:cNvSpPr txBox="1"/>
          <p:nvPr/>
        </p:nvSpPr>
        <p:spPr>
          <a:xfrm>
            <a:off x="723138" y="4897470"/>
            <a:ext cx="7777480" cy="1416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5310" defTabSz="914400" hangingPunct="1">
              <a:spcBef>
                <a:spcPts val="100"/>
              </a:spcBef>
            </a:pPr>
            <a:r>
              <a:rPr sz="1400" b="1" kern="120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мероприятий,</a:t>
            </a:r>
            <a:r>
              <a:rPr sz="1400" b="1" kern="1200" spc="-4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1400" b="1" kern="120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мастер-классов»;</a:t>
            </a:r>
            <a:endParaRPr sz="1400"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3115310" indent="-286385" defTabSz="914400" hangingPunct="1">
              <a:spcBef>
                <a:spcPts val="1205"/>
              </a:spcBef>
              <a:buFont typeface="Wingdings"/>
              <a:buChar char=""/>
              <a:tabLst>
                <a:tab pos="3115310" algn="l"/>
                <a:tab pos="3115945" algn="l"/>
              </a:tabLst>
            </a:pPr>
            <a:r>
              <a:rPr sz="1400" b="1" kern="120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«Участие </a:t>
            </a:r>
            <a:r>
              <a:rPr sz="1400" b="1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в </a:t>
            </a:r>
            <a:r>
              <a:rPr sz="1400" b="1" kern="1200" spc="-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профессиональных</a:t>
            </a:r>
            <a:r>
              <a:rPr sz="1400" b="1" kern="1200" spc="-95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sz="1400" b="1" kern="1200" spc="-1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конкурсах».</a:t>
            </a:r>
            <a:endParaRPr sz="1400"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hangingPunct="1">
              <a:spcBef>
                <a:spcPts val="10"/>
              </a:spcBef>
            </a:pPr>
            <a:endParaRPr sz="2000" kern="1200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859790" marR="5080" indent="-847725" defTabSz="914400" hangingPunct="1">
              <a:spcBef>
                <a:spcPts val="5"/>
              </a:spcBef>
            </a:pPr>
            <a:r>
              <a:rPr sz="1600" b="1" kern="1200" spc="-1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предоставление </a:t>
            </a:r>
            <a:r>
              <a:rPr sz="1600" b="1" kern="1200" spc="-1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копий приказов, выписок </a:t>
            </a:r>
            <a:r>
              <a:rPr sz="1600" b="1" kern="1200" spc="-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из </a:t>
            </a:r>
            <a:r>
              <a:rPr sz="1600" b="1" kern="1200" spc="-1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приказов </a:t>
            </a:r>
            <a:r>
              <a:rPr sz="1600" b="1" kern="1200" spc="-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и </a:t>
            </a:r>
            <a:r>
              <a:rPr sz="1600" b="1" kern="1200" spc="-1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справок </a:t>
            </a:r>
            <a:r>
              <a:rPr sz="1600" b="1" kern="1200" spc="-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в </a:t>
            </a:r>
            <a:r>
              <a:rPr sz="1600" b="1" kern="1200" spc="-2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качестве  </a:t>
            </a:r>
            <a:r>
              <a:rPr sz="1600" b="1" kern="1200" spc="-1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подтверждающих документов </a:t>
            </a:r>
            <a:r>
              <a:rPr b="1" kern="1200" spc="-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не </a:t>
            </a:r>
            <a:r>
              <a:rPr b="1" kern="1200" spc="-2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является</a:t>
            </a:r>
            <a:r>
              <a:rPr b="1" kern="1200" spc="21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 </a:t>
            </a:r>
            <a:r>
              <a:rPr b="1" kern="1200" spc="-1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обязательным</a:t>
            </a:r>
            <a:endParaRPr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765D8D3-8598-45A6-BE24-6275A3F87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" y="18798"/>
            <a:ext cx="1913783" cy="636805"/>
          </a:xfrm>
          <a:prstGeom prst="rect">
            <a:avLst/>
          </a:prstGeom>
        </p:spPr>
      </p:pic>
      <p:pic>
        <p:nvPicPr>
          <p:cNvPr id="13" name="Рисунок 8" descr="Рисунок 8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845675" y="3579156"/>
            <a:ext cx="2400052" cy="328656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Прямоугольник 13"/>
          <p:cNvSpPr/>
          <p:nvPr/>
        </p:nvSpPr>
        <p:spPr>
          <a:xfrm>
            <a:off x="9807976" y="0"/>
            <a:ext cx="85325" cy="6865720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70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765D8D3-8598-45A6-BE24-6275A3F87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6" y="18798"/>
            <a:ext cx="1913783" cy="636805"/>
          </a:xfrm>
          <a:prstGeom prst="rect">
            <a:avLst/>
          </a:prstGeom>
        </p:spPr>
      </p:pic>
      <p:sp>
        <p:nvSpPr>
          <p:cNvPr id="5" name="Прямоугольник 9">
            <a:extLst>
              <a:ext uri="{FF2B5EF4-FFF2-40B4-BE49-F238E27FC236}">
                <a16:creationId xmlns="" xmlns:a16="http://schemas.microsoft.com/office/drawing/2014/main" id="{B39897BF-E630-4B84-93CB-FB569829501E}"/>
              </a:ext>
            </a:extLst>
          </p:cNvPr>
          <p:cNvSpPr txBox="1"/>
          <p:nvPr/>
        </p:nvSpPr>
        <p:spPr>
          <a:xfrm>
            <a:off x="642196" y="933198"/>
            <a:ext cx="879916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371521">
              <a:defRPr sz="2200">
                <a:solidFill>
                  <a:srgbClr val="4B5050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marL="0" marR="0" lvl="0" indent="0" defTabSz="37152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4B5050"/>
              </a:solidFill>
              <a:effectLst/>
              <a:uLnTx/>
              <a:uFillTx/>
              <a:latin typeface="Montserrat Bold"/>
              <a:sym typeface="Montserrat Bold"/>
            </a:endParaRPr>
          </a:p>
        </p:txBody>
      </p:sp>
      <p:sp>
        <p:nvSpPr>
          <p:cNvPr id="10" name="Квадрат">
            <a:extLst>
              <a:ext uri="{FF2B5EF4-FFF2-40B4-BE49-F238E27FC236}">
                <a16:creationId xmlns="" xmlns:a16="http://schemas.microsoft.com/office/drawing/2014/main" id="{93D40C4D-797A-494A-8F5C-5007E5903389}"/>
              </a:ext>
            </a:extLst>
          </p:cNvPr>
          <p:cNvSpPr/>
          <p:nvPr/>
        </p:nvSpPr>
        <p:spPr>
          <a:xfrm>
            <a:off x="9533089" y="6486593"/>
            <a:ext cx="379127" cy="379127"/>
          </a:xfrm>
          <a:prstGeom prst="rect">
            <a:avLst/>
          </a:prstGeom>
          <a:solidFill>
            <a:srgbClr val="B9CDE5"/>
          </a:solidFill>
          <a:ln w="12700">
            <a:miter lim="400000"/>
          </a:ln>
        </p:spPr>
        <p:txBody>
          <a:bodyPr lIns="45719" rIns="45719" anchor="ctr"/>
          <a:lstStyle/>
          <a:p>
            <a:pPr defTabSz="389360">
              <a:defRPr sz="1500"/>
            </a:pPr>
            <a:endParaRPr sz="1500">
              <a:cs typeface="Calibri"/>
            </a:endParaRPr>
          </a:p>
        </p:txBody>
      </p:sp>
      <p:sp>
        <p:nvSpPr>
          <p:cNvPr id="13" name="Номер слайда 5">
            <a:extLst>
              <a:ext uri="{FF2B5EF4-FFF2-40B4-BE49-F238E27FC236}">
                <a16:creationId xmlns="" xmlns:a16="http://schemas.microsoft.com/office/drawing/2014/main" id="{C27868E3-371A-4841-8807-14359BF9834E}"/>
              </a:ext>
            </a:extLst>
          </p:cNvPr>
          <p:cNvSpPr txBox="1">
            <a:spLocks/>
          </p:cNvSpPr>
          <p:nvPr/>
        </p:nvSpPr>
        <p:spPr>
          <a:xfrm>
            <a:off x="9560859" y="6556728"/>
            <a:ext cx="332442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899072" y="1915591"/>
            <a:ext cx="4634017" cy="2813571"/>
          </a:xfrm>
        </p:spPr>
        <p:txBody>
          <a:bodyPr>
            <a:noAutofit/>
          </a:bodyPr>
          <a:lstStyle/>
          <a:p>
            <a:pPr marL="12700" marR="732790" algn="l">
              <a:lnSpc>
                <a:spcPct val="100000"/>
              </a:lnSpc>
              <a:spcBef>
                <a:spcPts val="100"/>
              </a:spcBef>
            </a:pPr>
            <a:r>
              <a:rPr lang="ru-RU" sz="2000" spc="-10" dirty="0">
                <a:solidFill>
                  <a:schemeClr val="tx2"/>
                </a:solidFill>
                <a:latin typeface="Arial"/>
                <a:cs typeface="Arial"/>
              </a:rPr>
              <a:t>системная деятельность,  основанная </a:t>
            </a:r>
            <a:r>
              <a:rPr lang="ru-RU" sz="2000" spc="-5" dirty="0">
                <a:solidFill>
                  <a:schemeClr val="tx2"/>
                </a:solidFill>
                <a:latin typeface="Arial"/>
                <a:cs typeface="Arial"/>
              </a:rPr>
              <a:t>на </a:t>
            </a:r>
            <a:r>
              <a:rPr lang="ru-RU" sz="2000" spc="-15" dirty="0">
                <a:solidFill>
                  <a:schemeClr val="tx2"/>
                </a:solidFill>
                <a:latin typeface="Arial"/>
                <a:cs typeface="Arial"/>
              </a:rPr>
              <a:t>комплексе  взаимосвязанных</a:t>
            </a:r>
            <a:r>
              <a:rPr lang="ru-RU" sz="2000" dirty="0">
                <a:solidFill>
                  <a:schemeClr val="tx2"/>
                </a:solidFill>
                <a:latin typeface="Arial"/>
                <a:cs typeface="Arial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Arial"/>
                <a:cs typeface="Arial"/>
              </a:rPr>
            </a:br>
            <a:r>
              <a:rPr lang="ru-RU" sz="2000" spc="-10" dirty="0" smtClean="0">
                <a:solidFill>
                  <a:schemeClr val="tx2"/>
                </a:solidFill>
                <a:latin typeface="Arial"/>
                <a:cs typeface="Arial"/>
              </a:rPr>
              <a:t>целенаправленных</a:t>
            </a:r>
            <a:r>
              <a:rPr lang="ru-RU" sz="2000" spc="-25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ru-RU" sz="2000" spc="-5" dirty="0" smtClean="0">
                <a:solidFill>
                  <a:schemeClr val="tx2"/>
                </a:solidFill>
                <a:latin typeface="Arial"/>
                <a:cs typeface="Arial"/>
              </a:rPr>
              <a:t>действий</a:t>
            </a:r>
            <a:r>
              <a:rPr lang="ru-RU" sz="2000" spc="-5" dirty="0">
                <a:solidFill>
                  <a:schemeClr val="tx2"/>
                </a:solidFill>
                <a:latin typeface="Arial"/>
                <a:cs typeface="Arial"/>
              </a:rPr>
              <a:t>,</a:t>
            </a:r>
            <a:r>
              <a:rPr lang="ru-RU" sz="2000" dirty="0">
                <a:solidFill>
                  <a:schemeClr val="tx2"/>
                </a:solidFill>
                <a:latin typeface="Arial"/>
                <a:cs typeface="Arial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Arial"/>
                <a:cs typeface="Arial"/>
              </a:rPr>
            </a:br>
            <a:r>
              <a:rPr lang="ru-RU" sz="2000" spc="-5" dirty="0">
                <a:solidFill>
                  <a:schemeClr val="tx2"/>
                </a:solidFill>
                <a:latin typeface="Arial"/>
                <a:cs typeface="Arial"/>
              </a:rPr>
              <a:t>мероприятий, </a:t>
            </a:r>
            <a:r>
              <a:rPr lang="ru-RU" sz="2000" spc="-10" dirty="0">
                <a:solidFill>
                  <a:schemeClr val="tx2"/>
                </a:solidFill>
                <a:latin typeface="Arial"/>
                <a:cs typeface="Arial"/>
              </a:rPr>
              <a:t>направленных </a:t>
            </a:r>
            <a:r>
              <a:rPr lang="ru-RU" sz="2000" dirty="0">
                <a:solidFill>
                  <a:schemeClr val="tx2"/>
                </a:solidFill>
                <a:latin typeface="Arial"/>
                <a:cs typeface="Arial"/>
              </a:rPr>
              <a:t>на  </a:t>
            </a:r>
            <a:r>
              <a:rPr lang="ru-RU" sz="2000" spc="-10" dirty="0">
                <a:solidFill>
                  <a:schemeClr val="tx2"/>
                </a:solidFill>
                <a:latin typeface="Arial"/>
                <a:cs typeface="Arial"/>
              </a:rPr>
              <a:t>информирование</a:t>
            </a:r>
            <a:r>
              <a:rPr lang="ru-RU" sz="2000" dirty="0">
                <a:solidFill>
                  <a:schemeClr val="tx2"/>
                </a:solidFill>
                <a:latin typeface="Arial"/>
                <a:cs typeface="Arial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Arial"/>
                <a:cs typeface="Arial"/>
              </a:rPr>
            </a:br>
            <a:r>
              <a:rPr lang="ru-RU" sz="2000" spc="-10" dirty="0">
                <a:solidFill>
                  <a:schemeClr val="tx2"/>
                </a:solidFill>
                <a:latin typeface="Arial"/>
                <a:cs typeface="Arial"/>
              </a:rPr>
              <a:t>педагогических </a:t>
            </a:r>
            <a:r>
              <a:rPr lang="ru-RU" sz="2000" spc="-15" dirty="0">
                <a:solidFill>
                  <a:schemeClr val="tx2"/>
                </a:solidFill>
                <a:latin typeface="Arial"/>
                <a:cs typeface="Arial"/>
              </a:rPr>
              <a:t>работников </a:t>
            </a:r>
            <a:r>
              <a:rPr lang="ru-RU" sz="2000" dirty="0">
                <a:solidFill>
                  <a:schemeClr val="tx2"/>
                </a:solidFill>
                <a:latin typeface="Arial"/>
                <a:cs typeface="Arial"/>
              </a:rPr>
              <a:t>по  </a:t>
            </a:r>
            <a:r>
              <a:rPr lang="ru-RU" sz="2000" spc="-10" dirty="0">
                <a:solidFill>
                  <a:schemeClr val="tx2"/>
                </a:solidFill>
                <a:latin typeface="Arial"/>
                <a:cs typeface="Arial"/>
              </a:rPr>
              <a:t>актуальным вопросам  аттестации</a:t>
            </a:r>
            <a:endParaRPr lang="ru-RU" sz="20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6086" y="655603"/>
            <a:ext cx="954645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1">
              <a:lnSpc>
                <a:spcPct val="120000"/>
              </a:lnSpc>
              <a:defRPr/>
            </a:pPr>
            <a:r>
              <a:rPr lang="ru-RU" sz="2000" spc="-15" dirty="0">
                <a:solidFill>
                  <a:schemeClr val="tx2"/>
                </a:solidFill>
              </a:rPr>
              <a:t>Информационное обеспечение </a:t>
            </a:r>
            <a:r>
              <a:rPr lang="ru-RU" sz="2000" spc="-10" dirty="0">
                <a:solidFill>
                  <a:schemeClr val="tx2"/>
                </a:solidFill>
              </a:rPr>
              <a:t>аттестации</a:t>
            </a:r>
            <a:r>
              <a:rPr lang="ru-RU" sz="2000" spc="75" dirty="0">
                <a:solidFill>
                  <a:schemeClr val="tx2"/>
                </a:solidFill>
              </a:rPr>
              <a:t> </a:t>
            </a:r>
            <a:r>
              <a:rPr lang="ru-RU" sz="2000" spc="-10" dirty="0">
                <a:solidFill>
                  <a:schemeClr val="tx2"/>
                </a:solidFill>
              </a:rPr>
              <a:t>преподавателей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78" y="2138137"/>
            <a:ext cx="3895682" cy="25910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07976" y="0"/>
            <a:ext cx="85325" cy="6865720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8" descr="Рисунок 8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8845675" y="3579156"/>
            <a:ext cx="2400052" cy="32865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0453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 dirty="0"/>
          </a:p>
        </p:txBody>
      </p:sp>
      <p:sp>
        <p:nvSpPr>
          <p:cNvPr id="5" name="object 72"/>
          <p:cNvSpPr/>
          <p:nvPr/>
        </p:nvSpPr>
        <p:spPr>
          <a:xfrm>
            <a:off x="539546" y="1412747"/>
            <a:ext cx="3600450" cy="3477895"/>
          </a:xfrm>
          <a:custGeom>
            <a:avLst/>
            <a:gdLst/>
            <a:ahLst/>
            <a:cxnLst/>
            <a:rect l="l" t="t" r="r" b="b"/>
            <a:pathLst>
              <a:path w="3600450" h="3477895">
                <a:moveTo>
                  <a:pt x="0" y="3477895"/>
                </a:moveTo>
                <a:lnTo>
                  <a:pt x="3600450" y="3477895"/>
                </a:lnTo>
                <a:lnTo>
                  <a:pt x="3600450" y="0"/>
                </a:lnTo>
                <a:lnTo>
                  <a:pt x="0" y="0"/>
                </a:lnTo>
                <a:lnTo>
                  <a:pt x="0" y="3477895"/>
                </a:lnTo>
                <a:close/>
              </a:path>
            </a:pathLst>
          </a:custGeom>
          <a:ln w="254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object 73"/>
          <p:cNvSpPr txBox="1">
            <a:spLocks/>
          </p:cNvSpPr>
          <p:nvPr/>
        </p:nvSpPr>
        <p:spPr>
          <a:xfrm>
            <a:off x="618540" y="1438401"/>
            <a:ext cx="340677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1600" b="1" i="0">
                <a:solidFill>
                  <a:srgbClr val="EDEBE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441325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-15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Достаточным </a:t>
            </a:r>
            <a:r>
              <a:rPr kumimoji="0" lang="ru-RU" sz="2000" b="1" i="0" u="none" strike="noStrike" kern="0" cap="none" spc="-2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является  </a:t>
            </a:r>
            <a:r>
              <a:rPr kumimoji="0" lang="ru-RU" sz="20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предоставление</a:t>
            </a:r>
            <a:endParaRPr kumimoji="0" lang="ru-RU" sz="2000" b="1" i="0" u="none" strike="noStrike" kern="0" cap="none" spc="0" normalizeH="0" baseline="0" noProof="0" smtClean="0">
              <a:ln>
                <a:noFill/>
              </a:ln>
              <a:solidFill>
                <a:srgbClr val="EDEBE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-10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информационной </a:t>
            </a:r>
            <a:r>
              <a:rPr kumimoji="0" lang="ru-RU" sz="2000" b="1" i="0" u="none" strike="noStrike" kern="0" cap="none" spc="-5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справки  </a:t>
            </a:r>
            <a:r>
              <a:rPr kumimoji="0" lang="ru-RU" sz="2000" b="1" i="0" u="none" strike="noStrike" kern="0" cap="none" spc="-25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от </a:t>
            </a:r>
            <a:r>
              <a:rPr kumimoji="0" lang="ru-RU" sz="2000" b="1" i="0" u="none" strike="noStrike" kern="0" cap="none" spc="-1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заместителя</a:t>
            </a:r>
            <a:r>
              <a:rPr kumimoji="0" lang="ru-RU" sz="2000" b="1" i="0" u="none" strike="noStrike" kern="0" cap="none" spc="-75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2000" b="1" i="0" u="none" strike="noStrike" kern="0" cap="none" spc="-5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директора</a:t>
            </a:r>
            <a:r>
              <a:rPr kumimoji="0" lang="ru-RU" sz="2000" b="1" i="0" u="none" strike="noStrike" kern="0" cap="none" spc="-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,  </a:t>
            </a:r>
            <a:r>
              <a:rPr kumimoji="0" lang="ru-RU" sz="2000" b="1" i="0" u="none" strike="noStrike" kern="0" cap="none" spc="-15" normalizeH="0" baseline="0" noProof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курирующего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EDEBE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object 74"/>
          <p:cNvSpPr txBox="1"/>
          <p:nvPr/>
        </p:nvSpPr>
        <p:spPr>
          <a:xfrm>
            <a:off x="618540" y="2963037"/>
            <a:ext cx="343344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78155" defTabSz="914400" hangingPunct="1">
              <a:spcBef>
                <a:spcPts val="105"/>
              </a:spcBef>
            </a:pPr>
            <a:r>
              <a:rPr sz="2000" b="1" kern="1200" spc="-1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деятельность </a:t>
            </a:r>
            <a:r>
              <a:rPr sz="2000" b="1" kern="1200" spc="-5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педагога  </a:t>
            </a:r>
            <a:r>
              <a:rPr sz="2000" b="1" kern="120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или</a:t>
            </a:r>
            <a:r>
              <a:rPr sz="2000" b="1" kern="1200" spc="-45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 </a:t>
            </a:r>
            <a:r>
              <a:rPr sz="2000" b="1" kern="1200" spc="-5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официальной</a:t>
            </a:r>
            <a:endParaRPr sz="2000"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12700" defTabSz="914400" hangingPunct="1"/>
            <a:r>
              <a:rPr sz="2000" b="1" kern="1200" spc="-10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информации</a:t>
            </a:r>
            <a:r>
              <a:rPr sz="2000" b="1" kern="1200" spc="-1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,</a:t>
            </a:r>
            <a:endParaRPr sz="2000"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12700" marR="5080" defTabSz="914400" hangingPunct="1"/>
            <a:r>
              <a:rPr sz="2000" b="1" kern="1200" spc="-5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размещенной на  </a:t>
            </a:r>
            <a:r>
              <a:rPr sz="2000" b="1" kern="1200" spc="-2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соответствующих </a:t>
            </a:r>
            <a:r>
              <a:rPr sz="2000" b="1" kern="1200" spc="-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сайтах </a:t>
            </a:r>
            <a:r>
              <a:rPr sz="2000" b="1" kern="120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и  др.</a:t>
            </a:r>
            <a:endParaRPr sz="2000"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object 75"/>
          <p:cNvSpPr/>
          <p:nvPr/>
        </p:nvSpPr>
        <p:spPr>
          <a:xfrm>
            <a:off x="4716017" y="1438402"/>
            <a:ext cx="4120802" cy="3452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9" name="Рисунок 8" descr="Рисунок 8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845675" y="3579156"/>
            <a:ext cx="2400052" cy="3286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765D8D3-8598-45A6-BE24-6275A3F87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6" y="18798"/>
            <a:ext cx="1913783" cy="63680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807976" y="0"/>
            <a:ext cx="85325" cy="6865720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1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 dirty="0"/>
          </a:p>
        </p:txBody>
      </p:sp>
      <p:sp>
        <p:nvSpPr>
          <p:cNvPr id="5" name="object 76"/>
          <p:cNvSpPr txBox="1"/>
          <p:nvPr/>
        </p:nvSpPr>
        <p:spPr>
          <a:xfrm>
            <a:off x="535940" y="1121570"/>
            <a:ext cx="8479473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defTabSz="914400" hangingPunct="1">
              <a:spcBef>
                <a:spcPts val="105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С учетом сокращения перечисленных выше </a:t>
            </a:r>
            <a:r>
              <a:rPr sz="2000" b="1" kern="1200" spc="-5" dirty="0">
                <a:solidFill>
                  <a:srgbClr val="001F5F"/>
                </a:solidFill>
                <a:ea typeface="+mn-ea"/>
                <a:cs typeface="Calibri"/>
              </a:rPr>
              <a:t>подтверждающих  документов были </a:t>
            </a:r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внесены соответствующие изменения в</a:t>
            </a:r>
            <a:r>
              <a:rPr sz="2000" b="1" kern="1200" spc="-175" dirty="0">
                <a:solidFill>
                  <a:srgbClr val="001F5F"/>
                </a:solidFill>
                <a:ea typeface="+mn-ea"/>
                <a:cs typeface="Calibri"/>
              </a:rPr>
              <a:t> </a:t>
            </a:r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пункты  </a:t>
            </a:r>
            <a:r>
              <a:rPr sz="2000" b="1" kern="1200" spc="-5" dirty="0">
                <a:solidFill>
                  <a:srgbClr val="001F5F"/>
                </a:solidFill>
                <a:ea typeface="+mn-ea"/>
                <a:cs typeface="Calibri"/>
              </a:rPr>
              <a:t>экспертных заключений </a:t>
            </a:r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и</a:t>
            </a:r>
            <a:r>
              <a:rPr sz="2000" b="1" kern="1200" spc="-100" dirty="0">
                <a:solidFill>
                  <a:srgbClr val="001F5F"/>
                </a:solidFill>
                <a:ea typeface="+mn-ea"/>
                <a:cs typeface="Calibri"/>
              </a:rPr>
              <a:t> </a:t>
            </a:r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приложений</a:t>
            </a:r>
            <a:r>
              <a:rPr b="1" kern="1200" dirty="0">
                <a:solidFill>
                  <a:srgbClr val="001F5F"/>
                </a:solidFill>
                <a:ea typeface="+mn-ea"/>
                <a:cs typeface="Calibri"/>
              </a:rPr>
              <a:t>.</a:t>
            </a:r>
            <a:endParaRPr kern="1200" dirty="0">
              <a:solidFill>
                <a:prstClr val="black"/>
              </a:solidFill>
              <a:ea typeface="+mn-ea"/>
              <a:cs typeface="Calibri"/>
            </a:endParaRPr>
          </a:p>
        </p:txBody>
      </p:sp>
      <p:sp>
        <p:nvSpPr>
          <p:cNvPr id="6" name="object 78"/>
          <p:cNvSpPr/>
          <p:nvPr/>
        </p:nvSpPr>
        <p:spPr>
          <a:xfrm>
            <a:off x="640702" y="2450617"/>
            <a:ext cx="7848854" cy="3657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765D8D3-8598-45A6-BE24-6275A3F87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6" y="18798"/>
            <a:ext cx="1913783" cy="636805"/>
          </a:xfrm>
          <a:prstGeom prst="rect">
            <a:avLst/>
          </a:prstGeom>
        </p:spPr>
      </p:pic>
      <p:pic>
        <p:nvPicPr>
          <p:cNvPr id="8" name="Рисунок 8" descr="Рисунок 8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8845675" y="3579156"/>
            <a:ext cx="2400052" cy="328656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Прямоугольник 8"/>
          <p:cNvSpPr/>
          <p:nvPr/>
        </p:nvSpPr>
        <p:spPr>
          <a:xfrm>
            <a:off x="9807976" y="0"/>
            <a:ext cx="85325" cy="6865720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8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 dirty="0"/>
          </a:p>
        </p:txBody>
      </p:sp>
      <p:sp>
        <p:nvSpPr>
          <p:cNvPr id="5" name="object 76"/>
          <p:cNvSpPr txBox="1"/>
          <p:nvPr/>
        </p:nvSpPr>
        <p:spPr>
          <a:xfrm>
            <a:off x="585946" y="792206"/>
            <a:ext cx="7921625" cy="2163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defTabSz="914400" hangingPunct="1">
              <a:spcBef>
                <a:spcPts val="100"/>
              </a:spcBef>
              <a:buFont typeface="Calibri"/>
              <a:buChar char="•"/>
              <a:tabLst>
                <a:tab pos="354965" algn="l"/>
                <a:tab pos="355600" algn="l"/>
              </a:tabLst>
            </a:pPr>
            <a:r>
              <a:rPr sz="2400" b="1" kern="1200" spc="-5" dirty="0">
                <a:solidFill>
                  <a:srgbClr val="001F5F"/>
                </a:solidFill>
                <a:ea typeface="+mn-ea"/>
                <a:cs typeface="Calibri"/>
              </a:rPr>
              <a:t>Изменения были </a:t>
            </a:r>
            <a:r>
              <a:rPr sz="2400" b="1" kern="1200" dirty="0">
                <a:solidFill>
                  <a:srgbClr val="001F5F"/>
                </a:solidFill>
                <a:ea typeface="+mn-ea"/>
                <a:cs typeface="Calibri"/>
              </a:rPr>
              <a:t>внесены </a:t>
            </a:r>
            <a:r>
              <a:rPr sz="2400" b="1" kern="1200" spc="-5" dirty="0">
                <a:solidFill>
                  <a:srgbClr val="001F5F"/>
                </a:solidFill>
                <a:ea typeface="+mn-ea"/>
                <a:cs typeface="Calibri"/>
              </a:rPr>
              <a:t>также </a:t>
            </a:r>
            <a:r>
              <a:rPr sz="2400" b="1" kern="1200" dirty="0">
                <a:solidFill>
                  <a:srgbClr val="001F5F"/>
                </a:solidFill>
                <a:ea typeface="+mn-ea"/>
                <a:cs typeface="Calibri"/>
              </a:rPr>
              <a:t>в </a:t>
            </a:r>
            <a:r>
              <a:rPr sz="2400" b="1" kern="1200" spc="-5" dirty="0">
                <a:solidFill>
                  <a:srgbClr val="001F5F"/>
                </a:solidFill>
                <a:ea typeface="+mn-ea"/>
                <a:cs typeface="Calibri"/>
              </a:rPr>
              <a:t>приложения</a:t>
            </a:r>
            <a:r>
              <a:rPr sz="2400" b="1" kern="1200" dirty="0">
                <a:solidFill>
                  <a:srgbClr val="001F5F"/>
                </a:solidFill>
                <a:ea typeface="+mn-ea"/>
                <a:cs typeface="Calibri"/>
              </a:rPr>
              <a:t> к</a:t>
            </a:r>
            <a:endParaRPr sz="2400"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355600" defTabSz="914400" hangingPunct="1"/>
            <a:r>
              <a:rPr sz="2400" b="1" kern="1200" spc="-5" dirty="0">
                <a:solidFill>
                  <a:srgbClr val="001F5F"/>
                </a:solidFill>
                <a:ea typeface="+mn-ea"/>
                <a:cs typeface="Calibri"/>
              </a:rPr>
              <a:t>экспертному заключению </a:t>
            </a:r>
            <a:r>
              <a:rPr sz="2400" b="1" kern="1200" dirty="0">
                <a:solidFill>
                  <a:srgbClr val="001F5F"/>
                </a:solidFill>
                <a:ea typeface="+mn-ea"/>
                <a:cs typeface="Calibri"/>
              </a:rPr>
              <a:t>в </a:t>
            </a:r>
            <a:r>
              <a:rPr sz="2400" b="1" kern="1200" spc="-5" dirty="0">
                <a:solidFill>
                  <a:srgbClr val="001F5F"/>
                </a:solidFill>
                <a:ea typeface="+mn-ea"/>
                <a:cs typeface="Calibri"/>
              </a:rPr>
              <a:t>следующих</a:t>
            </a:r>
            <a:r>
              <a:rPr sz="2400" b="1" kern="1200" spc="-15" dirty="0">
                <a:solidFill>
                  <a:srgbClr val="001F5F"/>
                </a:solidFill>
                <a:ea typeface="+mn-ea"/>
                <a:cs typeface="Calibri"/>
              </a:rPr>
              <a:t> </a:t>
            </a:r>
            <a:r>
              <a:rPr sz="2400" b="1" kern="1200" dirty="0">
                <a:solidFill>
                  <a:srgbClr val="001F5F"/>
                </a:solidFill>
                <a:ea typeface="+mn-ea"/>
                <a:cs typeface="Calibri"/>
              </a:rPr>
              <a:t>пунктах:</a:t>
            </a:r>
            <a:endParaRPr sz="2400"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defTabSz="914400" hangingPunct="1">
              <a:spcBef>
                <a:spcPts val="55"/>
              </a:spcBef>
            </a:pPr>
            <a:endParaRPr sz="2900" kern="1200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12700" defTabSz="914400" hangingPunct="1"/>
            <a:r>
              <a:rPr sz="2000" b="1" kern="1200" spc="-5" dirty="0">
                <a:solidFill>
                  <a:srgbClr val="C00000"/>
                </a:solidFill>
                <a:ea typeface="+mn-ea"/>
                <a:cs typeface="Calibri"/>
              </a:rPr>
              <a:t>п. </a:t>
            </a:r>
            <a:r>
              <a:rPr sz="2000" b="1" kern="1200" dirty="0">
                <a:solidFill>
                  <a:srgbClr val="C00000"/>
                </a:solidFill>
                <a:ea typeface="+mn-ea"/>
                <a:cs typeface="Calibri"/>
              </a:rPr>
              <a:t>«Результаты участия обучающихся в предметных</a:t>
            </a:r>
            <a:r>
              <a:rPr sz="2000" b="1" kern="1200" spc="-120" dirty="0">
                <a:solidFill>
                  <a:srgbClr val="C00000"/>
                </a:solidFill>
                <a:ea typeface="+mn-ea"/>
                <a:cs typeface="Calibri"/>
              </a:rPr>
              <a:t> </a:t>
            </a:r>
            <a:r>
              <a:rPr sz="2000" b="1" kern="1200" spc="-5" dirty="0">
                <a:solidFill>
                  <a:srgbClr val="C00000"/>
                </a:solidFill>
                <a:ea typeface="+mn-ea"/>
                <a:cs typeface="Calibri"/>
              </a:rPr>
              <a:t>олимпиадах»</a:t>
            </a:r>
            <a:endParaRPr sz="2000"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marL="12700" marR="5080" defTabSz="914400" hangingPunct="1">
              <a:spcBef>
                <a:spcPts val="480"/>
              </a:spcBef>
            </a:pPr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В выделенной графе приложения теперь достаточно указывать</a:t>
            </a:r>
            <a:r>
              <a:rPr sz="2000" b="1" kern="1200" spc="-190" dirty="0">
                <a:solidFill>
                  <a:srgbClr val="001F5F"/>
                </a:solidFill>
                <a:ea typeface="+mn-ea"/>
                <a:cs typeface="Calibri"/>
              </a:rPr>
              <a:t> </a:t>
            </a:r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только  количество </a:t>
            </a:r>
            <a:r>
              <a:rPr sz="2000" b="1" kern="1200" spc="-5" dirty="0">
                <a:solidFill>
                  <a:srgbClr val="001F5F"/>
                </a:solidFill>
                <a:ea typeface="+mn-ea"/>
                <a:cs typeface="Calibri"/>
              </a:rPr>
              <a:t>победителей, призеров </a:t>
            </a:r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и</a:t>
            </a:r>
            <a:r>
              <a:rPr sz="2000" b="1" kern="1200" spc="-114" dirty="0">
                <a:solidFill>
                  <a:srgbClr val="001F5F"/>
                </a:solidFill>
                <a:ea typeface="+mn-ea"/>
                <a:cs typeface="Calibri"/>
              </a:rPr>
              <a:t> </a:t>
            </a:r>
            <a:r>
              <a:rPr sz="2000" b="1" kern="1200" dirty="0">
                <a:solidFill>
                  <a:srgbClr val="001F5F"/>
                </a:solidFill>
                <a:ea typeface="+mn-ea"/>
                <a:cs typeface="Calibri"/>
              </a:rPr>
              <a:t>участников.</a:t>
            </a:r>
            <a:endParaRPr sz="2000" kern="1200" dirty="0">
              <a:solidFill>
                <a:prstClr val="black"/>
              </a:solidFill>
              <a:ea typeface="+mn-ea"/>
              <a:cs typeface="Calibri"/>
            </a:endParaRPr>
          </a:p>
        </p:txBody>
      </p:sp>
      <p:sp>
        <p:nvSpPr>
          <p:cNvPr id="6" name="object 78"/>
          <p:cNvSpPr/>
          <p:nvPr/>
        </p:nvSpPr>
        <p:spPr>
          <a:xfrm>
            <a:off x="623855" y="3873004"/>
            <a:ext cx="7845806" cy="936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object 77"/>
          <p:cNvSpPr/>
          <p:nvPr/>
        </p:nvSpPr>
        <p:spPr>
          <a:xfrm>
            <a:off x="6043897" y="3320859"/>
            <a:ext cx="344614" cy="497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765D8D3-8598-45A6-BE24-6275A3F87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6" y="18798"/>
            <a:ext cx="1913783" cy="636805"/>
          </a:xfrm>
          <a:prstGeom prst="rect">
            <a:avLst/>
          </a:prstGeom>
        </p:spPr>
      </p:pic>
      <p:pic>
        <p:nvPicPr>
          <p:cNvPr id="9" name="Рисунок 8" descr="Рисунок 8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8845675" y="3579156"/>
            <a:ext cx="2400052" cy="328656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Прямоугольник 9"/>
          <p:cNvSpPr/>
          <p:nvPr/>
        </p:nvSpPr>
        <p:spPr>
          <a:xfrm>
            <a:off x="9807976" y="0"/>
            <a:ext cx="85325" cy="6865720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6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 dirty="0"/>
          </a:p>
        </p:txBody>
      </p:sp>
      <p:sp>
        <p:nvSpPr>
          <p:cNvPr id="5" name="object 76"/>
          <p:cNvSpPr/>
          <p:nvPr/>
        </p:nvSpPr>
        <p:spPr>
          <a:xfrm>
            <a:off x="3750469" y="496634"/>
            <a:ext cx="1818704" cy="1927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object 74"/>
          <p:cNvSpPr txBox="1">
            <a:spLocks/>
          </p:cNvSpPr>
          <p:nvPr/>
        </p:nvSpPr>
        <p:spPr>
          <a:xfrm>
            <a:off x="1271048" y="2897382"/>
            <a:ext cx="7337171" cy="24885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sz="2000" b="1" i="0">
                <a:solidFill>
                  <a:srgbClr val="C0000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 marR="28702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Обращаем </a:t>
            </a:r>
            <a:r>
              <a:rPr kumimoji="0" lang="ru-RU" sz="2000" b="1" i="0" u="none" strike="noStrike" kern="0" cap="none" spc="-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внимание на </a:t>
            </a:r>
            <a:r>
              <a:rPr kumimoji="0" lang="ru-RU" sz="2000" b="1" i="0" u="none" strike="noStrike" kern="0" cap="none" spc="-2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то, </a:t>
            </a:r>
            <a:r>
              <a:rPr kumimoji="0" lang="ru-RU" sz="2000" b="1" i="0" u="none" strike="noStrike" kern="0" cap="none" spc="-2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что </a:t>
            </a:r>
            <a:r>
              <a:rPr kumimoji="0" lang="ru-RU" sz="2000" b="1" i="0" u="none" strike="noStrike" kern="0" cap="none" spc="-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невыполнение  индивидуальной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программы ПК, </a:t>
            </a:r>
            <a:r>
              <a:rPr kumimoji="0" lang="ru-RU" sz="2000" b="1" i="0" u="none" strike="noStrike" kern="0" cap="none" spc="-1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также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как</a:t>
            </a:r>
            <a:r>
              <a:rPr kumimoji="0" lang="ru-RU" sz="2000" b="1" i="0" u="none" strike="noStrike" kern="0" cap="none" spc="-8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</a:t>
            </a:r>
          </a:p>
          <a:p>
            <a:pPr marL="12700" defTabSz="914400" hangingPunct="1">
              <a:spcBef>
                <a:spcPts val="105"/>
              </a:spcBef>
            </a:pPr>
            <a:r>
              <a:rPr kumimoji="0" lang="ru-RU" sz="2000" b="1" i="0" u="none" strike="noStrike" kern="0" cap="none" spc="-2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отсутствие </a:t>
            </a:r>
            <a:r>
              <a:rPr kumimoji="0" lang="ru-RU" sz="2000" b="1" i="0" u="none" strike="noStrike" kern="0" cap="none" spc="-1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курсов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повышения </a:t>
            </a:r>
            <a:r>
              <a:rPr kumimoji="0" lang="ru-RU" sz="2000" b="1" i="0" u="none" strike="noStrike" kern="0" cap="none" spc="-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квалификации </a:t>
            </a:r>
            <a:r>
              <a:rPr kumimoji="0" lang="ru-RU" sz="2000" b="1" i="0" u="none" strike="noStrike" kern="0" cap="none" spc="-1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  </a:t>
            </a:r>
            <a:r>
              <a:rPr kumimoji="0" lang="ru-RU" sz="2000" b="1" i="0" u="none" strike="noStrike" kern="0" cap="none" spc="-10" normalizeH="0" baseline="0" noProof="0" dirty="0" err="1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межаттестационный</a:t>
            </a:r>
            <a:r>
              <a:rPr kumimoji="0" lang="ru-RU" sz="2000" b="1" i="0" u="none" strike="noStrike" kern="0" cap="none" spc="-1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000" b="1" i="0" u="none" strike="noStrike" kern="0" cap="none" spc="-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период, </a:t>
            </a:r>
            <a:r>
              <a:rPr kumimoji="0" lang="ru-RU" sz="2000" b="1" i="0" u="none" strike="noStrike" kern="0" cap="none" spc="-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не </a:t>
            </a:r>
            <a:r>
              <a:rPr kumimoji="0" lang="ru-RU" sz="2000" b="1" i="0" u="none" strike="noStrike" kern="0" cap="none" spc="-2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может </a:t>
            </a:r>
            <a:r>
              <a:rPr kumimoji="0" lang="ru-RU" sz="2000" b="1" i="0" u="none" strike="noStrike" kern="0" cap="none" spc="-1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быть  основанием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для </a:t>
            </a:r>
            <a:r>
              <a:rPr kumimoji="0" lang="ru-RU" sz="2000" b="1" i="0" u="none" strike="noStrike" kern="0" cap="none" spc="-1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отказа</a:t>
            </a:r>
            <a:r>
              <a:rPr kumimoji="0" lang="ru-RU" sz="2000" b="1" i="0" u="none" strike="noStrike" kern="0" cap="none" spc="-45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000" b="1" i="0" u="none" strike="noStrike" kern="0" cap="none" spc="-1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педагогическому </a:t>
            </a:r>
            <a:r>
              <a:rPr lang="ru-RU" kern="1200" spc="-10" dirty="0">
                <a:solidFill>
                  <a:srgbClr val="001F5F"/>
                </a:solidFill>
              </a:rPr>
              <a:t>работнику </a:t>
            </a:r>
            <a:r>
              <a:rPr lang="ru-RU" kern="1200" dirty="0"/>
              <a:t>в </a:t>
            </a:r>
            <a:r>
              <a:rPr lang="ru-RU" kern="1200" spc="-5" dirty="0"/>
              <a:t>приеме </a:t>
            </a:r>
            <a:r>
              <a:rPr lang="ru-RU" kern="1200" spc="-10" dirty="0"/>
              <a:t>заявления</a:t>
            </a:r>
            <a:r>
              <a:rPr lang="ru-RU" kern="1200" spc="-100" dirty="0"/>
              <a:t> </a:t>
            </a:r>
            <a:r>
              <a:rPr lang="ru-RU" kern="1200" dirty="0" smtClean="0">
                <a:solidFill>
                  <a:srgbClr val="001F5F"/>
                </a:solidFill>
              </a:rPr>
              <a:t>на</a:t>
            </a:r>
            <a:r>
              <a:rPr lang="ru-RU" kern="1200" dirty="0" smtClean="0">
                <a:solidFill>
                  <a:prstClr val="black"/>
                </a:solidFill>
              </a:rPr>
              <a:t> </a:t>
            </a:r>
            <a:r>
              <a:rPr lang="ru-RU" kern="1200" spc="-10" dirty="0" smtClean="0">
                <a:solidFill>
                  <a:srgbClr val="001F5F"/>
                </a:solidFill>
              </a:rPr>
              <a:t>квалификационную </a:t>
            </a:r>
            <a:r>
              <a:rPr lang="ru-RU" kern="1200" spc="-5" dirty="0">
                <a:solidFill>
                  <a:srgbClr val="001F5F"/>
                </a:solidFill>
              </a:rPr>
              <a:t>категорию </a:t>
            </a:r>
            <a:r>
              <a:rPr lang="ru-RU" kern="1200" spc="-15" dirty="0">
                <a:solidFill>
                  <a:srgbClr val="001F5F"/>
                </a:solidFill>
              </a:rPr>
              <a:t>(первую</a:t>
            </a:r>
            <a:r>
              <a:rPr lang="ru-RU" kern="1200" dirty="0">
                <a:solidFill>
                  <a:srgbClr val="001F5F"/>
                </a:solidFill>
              </a:rPr>
              <a:t> или</a:t>
            </a:r>
            <a:endParaRPr lang="ru-RU" kern="1200" dirty="0">
              <a:solidFill>
                <a:prstClr val="black"/>
              </a:solidFill>
            </a:endParaRPr>
          </a:p>
          <a:p>
            <a:pPr marL="12700" defTabSz="914400" hangingPunct="1"/>
            <a:r>
              <a:rPr lang="ru-RU" kern="1200" spc="-5" dirty="0">
                <a:solidFill>
                  <a:srgbClr val="001F5F"/>
                </a:solidFill>
              </a:rPr>
              <a:t>высшую).</a:t>
            </a:r>
            <a:endParaRPr lang="ru-RU" kern="1200" dirty="0">
              <a:solidFill>
                <a:prstClr val="black"/>
              </a:solidFill>
            </a:endParaRP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-10" normalizeH="0" baseline="0" noProof="0" dirty="0">
              <a:ln>
                <a:noFill/>
              </a:ln>
              <a:solidFill>
                <a:srgbClr val="001F5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765D8D3-8598-45A6-BE24-6275A3F87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6" y="18798"/>
            <a:ext cx="1913783" cy="636805"/>
          </a:xfrm>
          <a:prstGeom prst="rect">
            <a:avLst/>
          </a:prstGeom>
        </p:spPr>
      </p:pic>
      <p:pic>
        <p:nvPicPr>
          <p:cNvPr id="8" name="Рисунок 8" descr="Рисунок 8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8845675" y="3579156"/>
            <a:ext cx="2400052" cy="3286564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Прямоугольник 8"/>
          <p:cNvSpPr/>
          <p:nvPr/>
        </p:nvSpPr>
        <p:spPr>
          <a:xfrm>
            <a:off x="9807976" y="0"/>
            <a:ext cx="85325" cy="6865720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7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Прямоугольник"/>
          <p:cNvSpPr/>
          <p:nvPr/>
        </p:nvSpPr>
        <p:spPr>
          <a:xfrm>
            <a:off x="1532" y="4986"/>
            <a:ext cx="2258915" cy="6848028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45719" rIns="45719" anchor="ctr"/>
          <a:lstStyle/>
          <a:p>
            <a:pPr defTabSz="389360">
              <a:defRPr sz="1500"/>
            </a:pPr>
            <a:endParaRPr/>
          </a:p>
        </p:txBody>
      </p:sp>
      <p:pic>
        <p:nvPicPr>
          <p:cNvPr id="370" name="Рисунок 8" descr="Рисунок 8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347912" y="873956"/>
            <a:ext cx="3344351" cy="4579660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Прямоугольник 15"/>
          <p:cNvSpPr txBox="1"/>
          <p:nvPr/>
        </p:nvSpPr>
        <p:spPr>
          <a:xfrm>
            <a:off x="2901549" y="1224794"/>
            <a:ext cx="6162937" cy="1686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14000"/>
              </a:lnSpc>
              <a:defRPr sz="4000" cap="all">
                <a:solidFill>
                  <a:srgbClr val="40404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dirty="0">
                <a:solidFill>
                  <a:srgbClr val="073E8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br>
              <a:rPr dirty="0">
                <a:solidFill>
                  <a:srgbClr val="073E87"/>
                </a:solidFill>
                <a:latin typeface="Montserrat Bold"/>
                <a:ea typeface="Montserrat Bold"/>
                <a:cs typeface="Montserrat Bold"/>
                <a:sym typeface="Montserrat Bold"/>
              </a:rPr>
            </a:br>
            <a:r>
              <a:rPr lang="ru-RU" sz="1600" dirty="0">
                <a:solidFill>
                  <a:srgbClr val="073E8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Больше интересной и полезной информации о можно найти на ресурсах</a:t>
            </a:r>
          </a:p>
          <a:p>
            <a:pPr>
              <a:lnSpc>
                <a:spcPct val="114000"/>
              </a:lnSpc>
              <a:defRPr sz="4000" cap="all">
                <a:solidFill>
                  <a:srgbClr val="404040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u-RU" sz="2000" b="1" dirty="0">
                <a:solidFill>
                  <a:srgbClr val="073E8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научно-методического центра</a:t>
            </a:r>
            <a:endParaRPr sz="2000" b="1" dirty="0">
              <a:solidFill>
                <a:srgbClr val="073E8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11" name="Рисунок 10">
            <a:hlinkClick r:id="rId3"/>
            <a:extLst>
              <a:ext uri="{FF2B5EF4-FFF2-40B4-BE49-F238E27FC236}">
                <a16:creationId xmlns="" xmlns:a16="http://schemas.microsoft.com/office/drawing/2014/main" id="{267C66CD-1266-4FB1-A8B2-E0B73A9E0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896" y="3613665"/>
            <a:ext cx="1250855" cy="1250855"/>
          </a:xfrm>
          <a:prstGeom prst="rect">
            <a:avLst/>
          </a:prstGeom>
        </p:spPr>
      </p:pic>
      <p:pic>
        <p:nvPicPr>
          <p:cNvPr id="43" name="Рисунок 42">
            <a:hlinkClick r:id="rId5"/>
            <a:extLst>
              <a:ext uri="{FF2B5EF4-FFF2-40B4-BE49-F238E27FC236}">
                <a16:creationId xmlns="" xmlns:a16="http://schemas.microsoft.com/office/drawing/2014/main" id="{B6D2CD00-C8ED-4593-B424-BF1FF5D740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761" y="3613665"/>
            <a:ext cx="1631549" cy="1250855"/>
          </a:xfrm>
          <a:prstGeom prst="rect">
            <a:avLst/>
          </a:prstGeom>
        </p:spPr>
      </p:pic>
      <p:pic>
        <p:nvPicPr>
          <p:cNvPr id="45" name="Рисунок 44">
            <a:hlinkClick r:id="rId7"/>
            <a:extLst>
              <a:ext uri="{FF2B5EF4-FFF2-40B4-BE49-F238E27FC236}">
                <a16:creationId xmlns="" xmlns:a16="http://schemas.microsoft.com/office/drawing/2014/main" id="{4341B007-551F-4E39-BD9D-456D2AE49F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556" y="3428998"/>
            <a:ext cx="1620188" cy="1620188"/>
          </a:xfrm>
          <a:prstGeom prst="rect">
            <a:avLst/>
          </a:prstGeom>
        </p:spPr>
      </p:pic>
      <p:pic>
        <p:nvPicPr>
          <p:cNvPr id="47" name="Рисунок 46">
            <a:hlinkClick r:id="rId9"/>
            <a:extLst>
              <a:ext uri="{FF2B5EF4-FFF2-40B4-BE49-F238E27FC236}">
                <a16:creationId xmlns="" xmlns:a16="http://schemas.microsoft.com/office/drawing/2014/main" id="{09945D63-BDD7-49D0-BA02-E22E133FAE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115" y="3429000"/>
            <a:ext cx="1620186" cy="162018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10258" y="2176703"/>
            <a:ext cx="4235483" cy="25629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70884" y="2176703"/>
            <a:ext cx="4235483" cy="25629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049020" marR="5080" indent="-1036319">
              <a:lnSpc>
                <a:spcPts val="2640"/>
              </a:lnSpc>
              <a:spcBef>
                <a:spcPts val="385"/>
              </a:spcBef>
            </a:pPr>
            <a:r>
              <a:rPr lang="ru-RU" sz="2400" b="1" spc="-5" dirty="0">
                <a:solidFill>
                  <a:schemeClr val="tx2"/>
                </a:solidFill>
                <a:cs typeface="Calibri"/>
              </a:rPr>
              <a:t>Мероприятия, </a:t>
            </a:r>
            <a:r>
              <a:rPr lang="ru-RU" sz="2400" b="1" spc="-10" dirty="0">
                <a:solidFill>
                  <a:schemeClr val="tx2"/>
                </a:solidFill>
                <a:cs typeface="Calibri"/>
              </a:rPr>
              <a:t>планируемые </a:t>
            </a:r>
            <a:r>
              <a:rPr lang="ru-RU" sz="2400" b="1" spc="-10" dirty="0" smtClean="0">
                <a:solidFill>
                  <a:schemeClr val="tx2"/>
                </a:solidFill>
                <a:cs typeface="Calibri"/>
              </a:rPr>
              <a:t>отделом </a:t>
            </a:r>
            <a:r>
              <a:rPr lang="ru-RU" sz="2400" b="1" dirty="0">
                <a:solidFill>
                  <a:schemeClr val="tx2"/>
                </a:solidFill>
                <a:cs typeface="Calibri"/>
              </a:rPr>
              <a:t>в  </a:t>
            </a:r>
            <a:r>
              <a:rPr lang="ru-RU" sz="2400" b="1" spc="-5" dirty="0">
                <a:solidFill>
                  <a:schemeClr val="tx2"/>
                </a:solidFill>
                <a:cs typeface="Calibri"/>
              </a:rPr>
              <a:t>2020-2021 учебном </a:t>
            </a:r>
            <a:r>
              <a:rPr lang="ru-RU" sz="2400" b="1" spc="-35" dirty="0">
                <a:solidFill>
                  <a:schemeClr val="tx2"/>
                </a:solidFill>
                <a:cs typeface="Calibri"/>
              </a:rPr>
              <a:t>году</a:t>
            </a:r>
            <a:endParaRPr lang="ru-RU" sz="2400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5" name="Квадрат">
            <a:extLst>
              <a:ext uri="{FF2B5EF4-FFF2-40B4-BE49-F238E27FC236}">
                <a16:creationId xmlns="" xmlns:a16="http://schemas.microsoft.com/office/drawing/2014/main" id="{19CBAF9A-877A-4B73-802C-DAE50C1FCE01}"/>
              </a:ext>
            </a:extLst>
          </p:cNvPr>
          <p:cNvSpPr/>
          <p:nvPr/>
        </p:nvSpPr>
        <p:spPr>
          <a:xfrm>
            <a:off x="9533089" y="6486593"/>
            <a:ext cx="379127" cy="379127"/>
          </a:xfrm>
          <a:prstGeom prst="rect">
            <a:avLst/>
          </a:prstGeom>
          <a:solidFill>
            <a:srgbClr val="B9CDE5"/>
          </a:solidFill>
          <a:ln w="12700">
            <a:miter lim="400000"/>
          </a:ln>
        </p:spPr>
        <p:txBody>
          <a:bodyPr lIns="45719" rIns="45719" anchor="ctr"/>
          <a:lstStyle/>
          <a:p>
            <a:pPr defTabSz="389360">
              <a:defRPr sz="1500"/>
            </a:pPr>
            <a:endParaRPr sz="1500">
              <a:cs typeface="Calibri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24570141-5DD0-4477-8D2A-7D8F793C0965}"/>
              </a:ext>
            </a:extLst>
          </p:cNvPr>
          <p:cNvSpPr txBox="1">
            <a:spLocks/>
          </p:cNvSpPr>
          <p:nvPr/>
        </p:nvSpPr>
        <p:spPr>
          <a:xfrm>
            <a:off x="9560859" y="6556728"/>
            <a:ext cx="332442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63" y="2135189"/>
            <a:ext cx="3842874" cy="14009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277" y="2176703"/>
            <a:ext cx="3756695" cy="13295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468" y="4055256"/>
            <a:ext cx="1818941" cy="5167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529" y="4055256"/>
            <a:ext cx="1818941" cy="51674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765D8D3-8598-45A6-BE24-6275A3F87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6" y="18798"/>
            <a:ext cx="1913783" cy="63680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807976" y="0"/>
            <a:ext cx="85325" cy="6865720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8" descr="Рисунок 8"/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8845675" y="3579156"/>
            <a:ext cx="2400052" cy="32865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557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18210" y="3840480"/>
            <a:ext cx="8092440" cy="2895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-10" dirty="0" smtClean="0">
                <a:solidFill>
                  <a:schemeClr val="tx2"/>
                </a:solidFill>
                <a:latin typeface="Arial"/>
                <a:cs typeface="Arial"/>
              </a:rPr>
              <a:t>Документы и бланки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8690" y="3886200"/>
            <a:ext cx="8001000" cy="2407920"/>
          </a:xfrm>
        </p:spPr>
        <p:txBody>
          <a:bodyPr>
            <a:noAutofit/>
          </a:bodyPr>
          <a:lstStyle/>
          <a:p>
            <a:pPr lvl="0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54362"/>
                </a:solidFill>
                <a:latin typeface="Trebuchet MS" pitchFamily="34" charset="0"/>
                <a:cs typeface="Arial" pitchFamily="34" charset="0"/>
              </a:rPr>
              <a:t>Прием документов. Контакты:</a:t>
            </a:r>
            <a:r>
              <a:rPr lang="ru-RU" sz="1200" b="1" dirty="0">
                <a:solidFill>
                  <a:srgbClr val="1F497D"/>
                </a:solidFill>
                <a:latin typeface="Trebuchet MS" pitchFamily="34" charset="0"/>
                <a:cs typeface="Arial" pitchFamily="34" charset="0"/>
              </a:rPr>
              <a:t> </a:t>
            </a:r>
            <a:r>
              <a:rPr lang="ru-RU" sz="1200" b="1" u="sng" dirty="0">
                <a:solidFill>
                  <a:schemeClr val="tx2"/>
                </a:solidFill>
                <a:latin typeface="Trebuchet MS" pitchFamily="34" charset="0"/>
                <a:cs typeface="Arial" pitchFamily="34" charset="0"/>
                <a:hlinkClick r:id="rId2"/>
              </a:rPr>
              <a:t>ryapolovau</a:t>
            </a:r>
            <a:r>
              <a:rPr lang="ru-RU" sz="1050" b="1" u="sng" dirty="0">
                <a:solidFill>
                  <a:schemeClr val="tx2"/>
                </a:solidFill>
                <a:latin typeface="Trebuchet MS" pitchFamily="34" charset="0"/>
                <a:cs typeface="Arial" pitchFamily="34" charset="0"/>
                <a:hlinkClick r:id="rId2"/>
              </a:rPr>
              <a:t>e</a:t>
            </a:r>
            <a:r>
              <a:rPr lang="ru-RU" sz="1200" b="1" u="sng" dirty="0">
                <a:solidFill>
                  <a:schemeClr val="tx2"/>
                </a:solidFill>
                <a:latin typeface="Trebuchet MS" pitchFamily="34" charset="0"/>
                <a:cs typeface="Arial" pitchFamily="34" charset="0"/>
                <a:hlinkClick r:id="rId2"/>
              </a:rPr>
              <a:t>@mosreg.ru</a:t>
            </a:r>
            <a:r>
              <a:rPr lang="ru-RU" sz="1200" b="1" dirty="0">
                <a:solidFill>
                  <a:schemeClr val="tx2"/>
                </a:solidFill>
                <a:latin typeface="Trebuchet MS" pitchFamily="34" charset="0"/>
                <a:cs typeface="Arial" pitchFamily="34" charset="0"/>
              </a:rPr>
              <a:t>. </a:t>
            </a:r>
            <a:r>
              <a:rPr lang="en-US" sz="1200" b="1" dirty="0">
                <a:solidFill>
                  <a:srgbClr val="1F497D"/>
                </a:solidFill>
              </a:rPr>
              <a:t>ChernyshevYuA@mosreg.ru</a:t>
            </a:r>
            <a:r>
              <a:rPr lang="ru-RU" sz="1200" b="1" dirty="0">
                <a:solidFill>
                  <a:srgbClr val="1F497D"/>
                </a:solidFill>
              </a:rPr>
              <a:t>.</a:t>
            </a:r>
            <a:endParaRPr lang="ru-RU" sz="1200" b="1" dirty="0">
              <a:solidFill>
                <a:srgbClr val="054362"/>
              </a:solidFill>
              <a:latin typeface="Trebuchet MS" pitchFamily="34" charset="0"/>
              <a:cs typeface="Arial" pitchFamily="34" charset="0"/>
            </a:endParaRPr>
          </a:p>
          <a:p>
            <a:pPr lvl="0" eaLnBrk="0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54362"/>
                </a:solidFill>
                <a:latin typeface="Trebuchet MS" pitchFamily="34" charset="0"/>
                <a:cs typeface="Arial" pitchFamily="34" charset="0"/>
              </a:rPr>
              <a:t>В перечень предоставляемых в НМЦ аттестационных документов входят:</a:t>
            </a:r>
          </a:p>
          <a:p>
            <a:pPr lvl="0" eaLnBrk="0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54362"/>
                </a:solidFill>
                <a:latin typeface="Trebuchet MS" pitchFamily="34" charset="0"/>
                <a:cs typeface="Arial" pitchFamily="34" charset="0"/>
              </a:rPr>
              <a:t>При подаче заявлений:</a:t>
            </a:r>
          </a:p>
          <a:p>
            <a:pPr lvl="0" eaLnBrk="0" fontAlgn="t">
              <a:spcBef>
                <a:spcPct val="0"/>
              </a:spcBef>
              <a:spcAft>
                <a:spcPct val="0"/>
              </a:spcAft>
              <a:defRPr/>
            </a:pPr>
            <a:endParaRPr lang="ru-RU" sz="1200" b="1" dirty="0">
              <a:solidFill>
                <a:srgbClr val="054362"/>
              </a:solidFill>
              <a:latin typeface="Trebuchet MS" pitchFamily="34" charset="0"/>
              <a:cs typeface="Arial" pitchFamily="34" charset="0"/>
            </a:endParaRPr>
          </a:p>
          <a:p>
            <a:pPr lvl="0" eaLnBrk="0" fontAlgn="t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054362"/>
                </a:solidFill>
                <a:latin typeface="Trebuchet MS" pitchFamily="34" charset="0"/>
                <a:cs typeface="Arial" pitchFamily="34" charset="0"/>
              </a:rPr>
              <a:t>1. Информационное письмо от муниципального органа управления сферы культуры. </a:t>
            </a:r>
            <a:br>
              <a:rPr lang="ru-RU" sz="1200" b="1" dirty="0">
                <a:solidFill>
                  <a:srgbClr val="054362"/>
                </a:solidFill>
                <a:latin typeface="Trebuchet MS" pitchFamily="34" charset="0"/>
                <a:cs typeface="Arial" pitchFamily="34" charset="0"/>
              </a:rPr>
            </a:br>
            <a:r>
              <a:rPr lang="ru-RU" sz="1200" b="1" dirty="0">
                <a:solidFill>
                  <a:srgbClr val="054362"/>
                </a:solidFill>
                <a:latin typeface="Trebuchet MS" pitchFamily="34" charset="0"/>
                <a:cs typeface="Arial" pitchFamily="34" charset="0"/>
              </a:rPr>
              <a:t>2. </a:t>
            </a:r>
            <a:r>
              <a:rPr lang="ru-RU" sz="1200" b="1" dirty="0" err="1">
                <a:solidFill>
                  <a:srgbClr val="054362"/>
                </a:solidFill>
                <a:latin typeface="Trebuchet MS" pitchFamily="34" charset="0"/>
                <a:cs typeface="Arial" pitchFamily="34" charset="0"/>
              </a:rPr>
              <a:t>Cписки</a:t>
            </a:r>
            <a:r>
              <a:rPr lang="ru-RU" sz="1200" b="1" dirty="0">
                <a:solidFill>
                  <a:srgbClr val="054362"/>
                </a:solidFill>
                <a:latin typeface="Trebuchet MS" pitchFamily="34" charset="0"/>
                <a:cs typeface="Arial" pitchFamily="34" charset="0"/>
              </a:rPr>
              <a:t> аттестуемых в таблице (единые от муниципального образования) - на высшую и на первую категорию.</a:t>
            </a:r>
            <a:br>
              <a:rPr lang="ru-RU" sz="1200" b="1" dirty="0">
                <a:solidFill>
                  <a:srgbClr val="054362"/>
                </a:solidFill>
                <a:latin typeface="Trebuchet MS" pitchFamily="34" charset="0"/>
                <a:cs typeface="Arial" pitchFamily="34" charset="0"/>
              </a:rPr>
            </a:br>
            <a:r>
              <a:rPr lang="ru-RU" sz="1200" b="1" dirty="0">
                <a:solidFill>
                  <a:srgbClr val="054362"/>
                </a:solidFill>
                <a:latin typeface="Trebuchet MS" pitchFamily="34" charset="0"/>
                <a:cs typeface="Arial" pitchFamily="34" charset="0"/>
              </a:rPr>
              <a:t>3. Два экземпляра заявлений от каждого претендента, сроки проведения экспертизы в аттестационных заявлениях указываются с начала сроков проведения экспертизы до окончания срока подачи экспертных заключений и приложений в НМЦ.</a:t>
            </a:r>
            <a:br>
              <a:rPr lang="ru-RU" sz="1200" b="1" dirty="0">
                <a:solidFill>
                  <a:srgbClr val="054362"/>
                </a:solidFill>
                <a:latin typeface="Trebuchet MS" pitchFamily="34" charset="0"/>
                <a:cs typeface="Arial" pitchFamily="34" charset="0"/>
              </a:rPr>
            </a:br>
            <a:r>
              <a:rPr lang="ru-RU" sz="1200" b="1" dirty="0">
                <a:solidFill>
                  <a:srgbClr val="054362"/>
                </a:solidFill>
                <a:latin typeface="Trebuchet MS" pitchFamily="34" charset="0"/>
                <a:cs typeface="Arial" pitchFamily="34" charset="0"/>
              </a:rPr>
              <a:t>4. Копия аттестационного листа или приказа о предыдущей аттестации (если на момент подачи документов имеется категория).</a:t>
            </a:r>
            <a:br>
              <a:rPr lang="ru-RU" sz="1200" b="1" dirty="0">
                <a:solidFill>
                  <a:srgbClr val="054362"/>
                </a:solidFill>
                <a:latin typeface="Trebuchet MS" pitchFamily="34" charset="0"/>
                <a:cs typeface="Arial" pitchFamily="34" charset="0"/>
              </a:rPr>
            </a:br>
            <a:r>
              <a:rPr lang="ru-RU" sz="1200" b="1" dirty="0">
                <a:solidFill>
                  <a:srgbClr val="054362"/>
                </a:solidFill>
                <a:latin typeface="Trebuchet MS" pitchFamily="34" charset="0"/>
                <a:cs typeface="Arial" pitchFamily="34" charset="0"/>
              </a:rPr>
              <a:t>5. Копии документов об образовании и повышении квалификации.</a:t>
            </a:r>
            <a:br>
              <a:rPr lang="ru-RU" sz="1200" b="1" dirty="0">
                <a:solidFill>
                  <a:srgbClr val="054362"/>
                </a:solidFill>
                <a:latin typeface="Trebuchet MS" pitchFamily="34" charset="0"/>
                <a:cs typeface="Arial" pitchFamily="34" charset="0"/>
              </a:rPr>
            </a:br>
            <a:r>
              <a:rPr lang="ru-RU" sz="1200" b="1" dirty="0">
                <a:solidFill>
                  <a:srgbClr val="054362"/>
                </a:solidFill>
                <a:latin typeface="Trebuchet MS" pitchFamily="34" charset="0"/>
                <a:cs typeface="Arial" pitchFamily="34" charset="0"/>
              </a:rPr>
              <a:t>6. Копии документов, подтверждающих смену фамилий, имен, отчеств (в случае наличия таковых).</a:t>
            </a:r>
          </a:p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54480" y="1403479"/>
            <a:ext cx="681990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2700" marR="5080" defTabSz="914400" hangingPunct="1">
              <a:spcBef>
                <a:spcPts val="100"/>
              </a:spcBef>
            </a:pPr>
            <a:r>
              <a:rPr lang="ru-RU" sz="1600" b="1" kern="1200" spc="-5" dirty="0">
                <a:solidFill>
                  <a:schemeClr val="tx2"/>
                </a:solidFill>
                <a:latin typeface="Arial"/>
                <a:cs typeface="Arial"/>
              </a:rPr>
              <a:t>Откройте </a:t>
            </a:r>
            <a:r>
              <a:rPr lang="ru-RU" sz="1600" b="1" kern="1200" dirty="0">
                <a:solidFill>
                  <a:schemeClr val="tx2"/>
                </a:solidFill>
                <a:latin typeface="Arial"/>
                <a:cs typeface="Arial"/>
              </a:rPr>
              <a:t>в</a:t>
            </a:r>
            <a:r>
              <a:rPr lang="ru-RU" sz="1600" b="1" kern="1200" spc="-5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ru-RU" sz="1600" b="1" kern="1200" spc="-10" dirty="0">
                <a:solidFill>
                  <a:schemeClr val="tx2"/>
                </a:solidFill>
                <a:latin typeface="Arial"/>
                <a:cs typeface="Arial"/>
              </a:rPr>
              <a:t>интернете  </a:t>
            </a:r>
            <a:r>
              <a:rPr lang="ru-RU" sz="1600" b="1" kern="1200" spc="-5" dirty="0">
                <a:solidFill>
                  <a:schemeClr val="tx2"/>
                </a:solidFill>
                <a:latin typeface="Arial"/>
                <a:cs typeface="Arial"/>
              </a:rPr>
              <a:t>Яндекс или </a:t>
            </a:r>
            <a:r>
              <a:rPr lang="ru-RU" sz="1600" b="1" kern="1200" spc="-15" dirty="0">
                <a:solidFill>
                  <a:schemeClr val="tx2"/>
                </a:solidFill>
                <a:latin typeface="Arial"/>
                <a:cs typeface="Arial"/>
              </a:rPr>
              <a:t>другую  поисковую</a:t>
            </a:r>
            <a:r>
              <a:rPr lang="ru-RU" sz="1600" b="1" kern="12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ru-RU" sz="1600" b="1" kern="1200" spc="-25" dirty="0">
                <a:solidFill>
                  <a:schemeClr val="tx2"/>
                </a:solidFill>
                <a:latin typeface="Arial"/>
                <a:cs typeface="Arial"/>
              </a:rPr>
              <a:t>систему.</a:t>
            </a:r>
            <a:endParaRPr lang="ru-RU" sz="1600" kern="12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2700" defTabSz="914400" hangingPunct="1"/>
            <a:endParaRPr lang="ru-RU" sz="1600" b="1" kern="1200" spc="-1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2700" defTabSz="914400" hangingPunct="1"/>
            <a:r>
              <a:rPr lang="ru-RU" sz="1600" b="1" kern="1200" spc="-10" dirty="0">
                <a:solidFill>
                  <a:schemeClr val="tx2"/>
                </a:solidFill>
                <a:latin typeface="Arial"/>
                <a:cs typeface="Arial"/>
              </a:rPr>
              <a:t>Введите </a:t>
            </a:r>
            <a:r>
              <a:rPr lang="ru-RU" sz="1600" b="1" kern="1200" dirty="0">
                <a:solidFill>
                  <a:schemeClr val="tx2"/>
                </a:solidFill>
                <a:latin typeface="Arial"/>
                <a:cs typeface="Arial"/>
              </a:rPr>
              <a:t>в</a:t>
            </a:r>
            <a:r>
              <a:rPr lang="ru-RU" sz="1600" b="1" kern="1200" spc="-1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ru-RU" sz="1600" b="1" kern="1200" spc="-5" dirty="0">
                <a:solidFill>
                  <a:schemeClr val="tx2"/>
                </a:solidFill>
                <a:latin typeface="Arial"/>
                <a:cs typeface="Arial"/>
              </a:rPr>
              <a:t>строке</a:t>
            </a:r>
            <a:endParaRPr lang="ru-RU" sz="1600" kern="12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2700" marR="107314" defTabSz="914400" hangingPunct="1"/>
            <a:r>
              <a:rPr lang="ru-RU" sz="1600" b="1" kern="1200" spc="-5" dirty="0">
                <a:solidFill>
                  <a:schemeClr val="tx2"/>
                </a:solidFill>
                <a:latin typeface="Arial"/>
                <a:cs typeface="Arial"/>
              </a:rPr>
              <a:t>поиска «Сайт</a:t>
            </a:r>
            <a:r>
              <a:rPr lang="ru-RU" sz="1600" b="1" kern="1200" spc="-8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ru-RU" sz="1600" b="1" kern="1200" spc="-35" dirty="0">
                <a:solidFill>
                  <a:schemeClr val="tx2"/>
                </a:solidFill>
                <a:latin typeface="Arial"/>
                <a:cs typeface="Arial"/>
              </a:rPr>
              <a:t>НМЦ Московской области»  </a:t>
            </a:r>
            <a:r>
              <a:rPr lang="ru-RU" sz="1600" b="1" kern="1200" dirty="0">
                <a:solidFill>
                  <a:schemeClr val="tx2"/>
                </a:solidFill>
                <a:latin typeface="Arial"/>
                <a:cs typeface="Arial"/>
              </a:rPr>
              <a:t>и в</a:t>
            </a:r>
            <a:r>
              <a:rPr lang="ru-RU" sz="1600" b="1" kern="1200" spc="-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ru-RU" sz="1600" b="1" kern="1200" spc="-20" dirty="0">
                <a:solidFill>
                  <a:schemeClr val="tx2"/>
                </a:solidFill>
                <a:latin typeface="Arial"/>
                <a:cs typeface="Arial"/>
              </a:rPr>
              <a:t>результатах</a:t>
            </a:r>
            <a:endParaRPr lang="ru-RU" sz="1600" kern="12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2700" defTabSz="914400" hangingPunct="1"/>
            <a:r>
              <a:rPr lang="ru-RU" sz="1600" b="1" kern="1200" spc="-5" dirty="0">
                <a:solidFill>
                  <a:schemeClr val="tx2"/>
                </a:solidFill>
                <a:latin typeface="Arial"/>
                <a:cs typeface="Arial"/>
              </a:rPr>
              <a:t>поиска</a:t>
            </a:r>
            <a:r>
              <a:rPr lang="ru-RU" sz="1600" b="1" kern="1200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</a:p>
          <a:p>
            <a:pPr marL="12700" defTabSz="914400" hangingPunct="1"/>
            <a:r>
              <a:rPr lang="ru-RU" sz="1600" b="1" kern="1200" spc="-5" dirty="0">
                <a:solidFill>
                  <a:schemeClr val="tx2"/>
                </a:solidFill>
                <a:latin typeface="Arial"/>
                <a:cs typeface="Arial"/>
              </a:rPr>
              <a:t>выберите раздел</a:t>
            </a:r>
            <a:endParaRPr lang="ru-RU" sz="1600" kern="12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12700" defTabSz="914400" hangingPunct="1">
              <a:spcBef>
                <a:spcPts val="5"/>
              </a:spcBef>
            </a:pPr>
            <a:r>
              <a:rPr lang="ru-RU" sz="1600" b="1" kern="1200" spc="-25" dirty="0">
                <a:solidFill>
                  <a:schemeClr val="tx2"/>
                </a:solidFill>
                <a:latin typeface="Arial"/>
                <a:cs typeface="Arial"/>
              </a:rPr>
              <a:t>«Аттестация</a:t>
            </a:r>
            <a:r>
              <a:rPr lang="ru-RU" sz="1600" b="1" kern="1200" dirty="0">
                <a:solidFill>
                  <a:schemeClr val="tx2"/>
                </a:solidFill>
                <a:latin typeface="Arial"/>
                <a:cs typeface="Arial"/>
              </a:rPr>
              <a:t>»</a:t>
            </a:r>
            <a:endParaRPr lang="ru-RU" sz="1600" kern="12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690110" y="3219360"/>
            <a:ext cx="548640" cy="621119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765D8D3-8598-45A6-BE24-6275A3F87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6" y="18798"/>
            <a:ext cx="1913783" cy="636805"/>
          </a:xfrm>
          <a:prstGeom prst="rect">
            <a:avLst/>
          </a:prstGeom>
        </p:spPr>
      </p:pic>
      <p:pic>
        <p:nvPicPr>
          <p:cNvPr id="11" name="Рисунок 8" descr="Рисунок 8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8845675" y="3579156"/>
            <a:ext cx="2400052" cy="328656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рямоугольник 11"/>
          <p:cNvSpPr/>
          <p:nvPr/>
        </p:nvSpPr>
        <p:spPr>
          <a:xfrm>
            <a:off x="9807976" y="0"/>
            <a:ext cx="85325" cy="6865720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-10" dirty="0" smtClean="0">
                <a:solidFill>
                  <a:schemeClr val="tx2"/>
                </a:solidFill>
                <a:latin typeface="Arial"/>
                <a:cs typeface="Arial"/>
              </a:rPr>
              <a:t>Вид раздела на сайте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765D8D3-8598-45A6-BE24-6275A3F87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" y="18798"/>
            <a:ext cx="1913783" cy="636805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8" descr="Рисунок 8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8845675" y="3579156"/>
            <a:ext cx="2400052" cy="328656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Прямоугольник 7"/>
          <p:cNvSpPr/>
          <p:nvPr/>
        </p:nvSpPr>
        <p:spPr>
          <a:xfrm>
            <a:off x="9807976" y="0"/>
            <a:ext cx="85325" cy="6865720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6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1960" y="3764280"/>
            <a:ext cx="9204960" cy="14581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1960" y="2366060"/>
            <a:ext cx="9204960" cy="1213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-10" dirty="0">
                <a:solidFill>
                  <a:schemeClr val="tx2"/>
                </a:solidFill>
                <a:latin typeface="Arial"/>
                <a:cs typeface="Arial"/>
              </a:rPr>
              <a:t>Документы и бланки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011" y="2362200"/>
            <a:ext cx="9355338" cy="5379719"/>
          </a:xfrm>
        </p:spPr>
        <p:txBody>
          <a:bodyPr>
            <a:normAutofit/>
          </a:bodyPr>
          <a:lstStyle/>
          <a:p>
            <a:pPr marL="0" lvl="0" indent="0" eaLnBrk="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800" b="1" dirty="0">
                <a:solidFill>
                  <a:srgbClr val="054362"/>
                </a:solidFill>
                <a:latin typeface="Trebuchet MS" pitchFamily="34" charset="0"/>
                <a:cs typeface="Arial" pitchFamily="34" charset="0"/>
              </a:rPr>
              <a:t>При подаче экспертных заключений:</a:t>
            </a:r>
          </a:p>
          <a:p>
            <a:pPr marL="400050" lvl="1" indent="0" eaLnBrk="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800" b="1" dirty="0">
                <a:solidFill>
                  <a:srgbClr val="054362"/>
                </a:solidFill>
                <a:latin typeface="Trebuchet MS" pitchFamily="34" charset="0"/>
                <a:cs typeface="Arial" pitchFamily="34" charset="0"/>
              </a:rPr>
              <a:t>1. Экспертное заключение в бумажном виде с подписями эксперта и аттестуемого в 2-х экземплярах.</a:t>
            </a:r>
            <a:br>
              <a:rPr lang="ru-RU" sz="1800" b="1" dirty="0">
                <a:solidFill>
                  <a:srgbClr val="054362"/>
                </a:solidFill>
                <a:latin typeface="Trebuchet MS" pitchFamily="34" charset="0"/>
                <a:cs typeface="Arial" pitchFamily="34" charset="0"/>
              </a:rPr>
            </a:br>
            <a:r>
              <a:rPr lang="ru-RU" sz="1800" b="1" dirty="0">
                <a:solidFill>
                  <a:srgbClr val="054362"/>
                </a:solidFill>
                <a:latin typeface="Trebuchet MS" pitchFamily="34" charset="0"/>
                <a:cs typeface="Arial" pitchFamily="34" charset="0"/>
              </a:rPr>
              <a:t>2. Экспертное заключение и приложения к нему в электронном виде</a:t>
            </a:r>
            <a:r>
              <a:rPr lang="ru-RU" sz="1800" b="1" dirty="0" smtClean="0">
                <a:solidFill>
                  <a:srgbClr val="054362"/>
                </a:solidFill>
                <a:latin typeface="Trebuchet MS" pitchFamily="34" charset="0"/>
                <a:cs typeface="Arial" pitchFamily="34" charset="0"/>
              </a:rPr>
              <a:t>.</a:t>
            </a:r>
          </a:p>
          <a:p>
            <a:pPr marL="400050" lvl="1" indent="0" eaLnBrk="0" fontAlgn="t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800" b="1" dirty="0">
              <a:solidFill>
                <a:srgbClr val="054362"/>
              </a:solidFill>
              <a:latin typeface="Trebuchet MS" pitchFamily="34" charset="0"/>
              <a:cs typeface="Arial" pitchFamily="34" charset="0"/>
            </a:endParaRPr>
          </a:p>
          <a:p>
            <a:pPr marL="0" lvl="0" indent="0" eaLnBrk="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800" b="1" dirty="0" smtClean="0">
                <a:solidFill>
                  <a:srgbClr val="054362"/>
                </a:solidFill>
                <a:latin typeface="Trebuchet MS" pitchFamily="34" charset="0"/>
                <a:cs typeface="Arial" pitchFamily="34" charset="0"/>
              </a:rPr>
              <a:t>Председатели </a:t>
            </a:r>
            <a:r>
              <a:rPr lang="ru-RU" sz="1800" b="1" dirty="0">
                <a:solidFill>
                  <a:srgbClr val="054362"/>
                </a:solidFill>
                <a:latin typeface="Trebuchet MS" pitchFamily="34" charset="0"/>
                <a:cs typeface="Arial" pitchFamily="34" charset="0"/>
              </a:rPr>
              <a:t>экспертных </a:t>
            </a:r>
            <a:r>
              <a:rPr lang="ru-RU" sz="1800" b="1" dirty="0" smtClean="0">
                <a:solidFill>
                  <a:srgbClr val="054362"/>
                </a:solidFill>
                <a:latin typeface="Trebuchet MS" pitchFamily="34" charset="0"/>
                <a:cs typeface="Arial" pitchFamily="34" charset="0"/>
              </a:rPr>
              <a:t>групп:</a:t>
            </a:r>
          </a:p>
          <a:p>
            <a:pPr marL="0" lvl="0" indent="0" eaLnBrk="0" fontAlgn="t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800" b="1" dirty="0" smtClean="0">
              <a:solidFill>
                <a:srgbClr val="054362"/>
              </a:solidFill>
              <a:latin typeface="Trebuchet MS" pitchFamily="34" charset="0"/>
              <a:cs typeface="Arial" pitchFamily="34" charset="0"/>
            </a:endParaRPr>
          </a:p>
          <a:p>
            <a:pPr marL="0" lvl="0" indent="0" eaLnBrk="0" fontAlgn="t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1800" b="1" dirty="0" smtClean="0">
                <a:solidFill>
                  <a:srgbClr val="054362"/>
                </a:solidFill>
                <a:latin typeface="Trebuchet MS" pitchFamily="34" charset="0"/>
                <a:cs typeface="Arial" pitchFamily="34" charset="0"/>
              </a:rPr>
              <a:t>Экспертная </a:t>
            </a:r>
            <a:r>
              <a:rPr lang="ru-RU" sz="1800" b="1" dirty="0">
                <a:solidFill>
                  <a:srgbClr val="054362"/>
                </a:solidFill>
                <a:latin typeface="Trebuchet MS" pitchFamily="34" charset="0"/>
                <a:cs typeface="Arial" pitchFamily="34" charset="0"/>
              </a:rPr>
              <a:t>группа по аттестации педагогических работников государственных профессиональных образовательных организаций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765D8D3-8598-45A6-BE24-6275A3F87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" y="18798"/>
            <a:ext cx="1913783" cy="636805"/>
          </a:xfrm>
          <a:prstGeom prst="rect">
            <a:avLst/>
          </a:prstGeom>
        </p:spPr>
      </p:pic>
      <p:pic>
        <p:nvPicPr>
          <p:cNvPr id="10" name="Рисунок 8" descr="Рисунок 8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845675" y="3579156"/>
            <a:ext cx="2400052" cy="328656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Прямоугольник 10"/>
          <p:cNvSpPr/>
          <p:nvPr/>
        </p:nvSpPr>
        <p:spPr>
          <a:xfrm>
            <a:off x="9807976" y="0"/>
            <a:ext cx="85325" cy="6865720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29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36169" y="2487510"/>
            <a:ext cx="5638800" cy="20421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0406754-DE36-4B9A-A337-6314329D5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sp>
        <p:nvSpPr>
          <p:cNvPr id="8" name="object 12"/>
          <p:cNvSpPr txBox="1">
            <a:spLocks/>
          </p:cNvSpPr>
          <p:nvPr/>
        </p:nvSpPr>
        <p:spPr>
          <a:xfrm>
            <a:off x="1887367" y="337200"/>
            <a:ext cx="7141441" cy="936154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>
            <a:lvl1pPr>
              <a:defRPr sz="1600" b="1" i="0">
                <a:solidFill>
                  <a:srgbClr val="EDEBE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73787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0" cap="none" spc="-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Федеральные</a:t>
            </a:r>
            <a:r>
              <a:rPr kumimoji="0" lang="ru-RU" sz="2000" b="1" i="0" u="sng" strike="noStrike" kern="0" cap="none" spc="-7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и  </a:t>
            </a:r>
            <a:r>
              <a:rPr kumimoji="0" lang="ru-RU" sz="2000" b="1" i="0" u="sng" strike="noStrike" kern="0" cap="none" spc="-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региональные  </a:t>
            </a:r>
            <a:r>
              <a:rPr kumimoji="0" lang="ru-RU" sz="2000" b="1" i="0" u="sng" strike="noStrike" kern="0" cap="none" spc="-10" normalizeH="0" baseline="0" noProof="0" dirty="0" err="1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документы,регламентирующие</a:t>
            </a:r>
            <a:r>
              <a:rPr kumimoji="0" lang="ru-RU" sz="2000" b="1" i="0" u="sng" strike="noStrike" kern="0" cap="none" spc="-1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процедуру</a:t>
            </a:r>
            <a:r>
              <a:rPr kumimoji="0" lang="ru-RU" sz="2000" b="1" i="0" u="sng" strike="noStrike" kern="0" cap="none" spc="-25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2000" b="1" i="0" u="sng" strike="noStrike" kern="0" cap="none" spc="-10" normalizeH="0" baseline="0" noProof="0" dirty="0" smtClean="0">
                <a:ln>
                  <a:noFill/>
                </a:ln>
                <a:solidFill>
                  <a:srgbClr val="001F5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аттестации</a:t>
            </a:r>
            <a:endParaRPr kumimoji="0" lang="ru-RU" sz="2000" b="1" i="0" u="sng" strike="noStrike" kern="0" cap="none" spc="0" normalizeH="0" baseline="0" noProof="0" dirty="0">
              <a:ln>
                <a:noFill/>
              </a:ln>
              <a:solidFill>
                <a:srgbClr val="EDEBE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0" name="object 5"/>
          <p:cNvSpPr/>
          <p:nvPr/>
        </p:nvSpPr>
        <p:spPr>
          <a:xfrm>
            <a:off x="670265" y="2798787"/>
            <a:ext cx="1683131" cy="1994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object 11"/>
          <p:cNvSpPr/>
          <p:nvPr/>
        </p:nvSpPr>
        <p:spPr>
          <a:xfrm>
            <a:off x="1212362" y="1841080"/>
            <a:ext cx="1350010" cy="1667510"/>
          </a:xfrm>
          <a:custGeom>
            <a:avLst/>
            <a:gdLst/>
            <a:ahLst/>
            <a:cxnLst/>
            <a:rect l="l" t="t" r="r" b="b"/>
            <a:pathLst>
              <a:path w="1350010" h="1667510">
                <a:moveTo>
                  <a:pt x="0" y="222377"/>
                </a:moveTo>
                <a:lnTo>
                  <a:pt x="1040765" y="0"/>
                </a:lnTo>
                <a:lnTo>
                  <a:pt x="1349502" y="1445006"/>
                </a:lnTo>
                <a:lnTo>
                  <a:pt x="308737" y="1667383"/>
                </a:lnTo>
                <a:lnTo>
                  <a:pt x="0" y="222377"/>
                </a:lnTo>
                <a:close/>
              </a:path>
            </a:pathLst>
          </a:custGeom>
          <a:ln w="1905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1262924" y="1841080"/>
            <a:ext cx="1326870" cy="1644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object 7"/>
          <p:cNvSpPr/>
          <p:nvPr/>
        </p:nvSpPr>
        <p:spPr>
          <a:xfrm>
            <a:off x="2103168" y="2856927"/>
            <a:ext cx="1246390" cy="15817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object 8"/>
          <p:cNvSpPr/>
          <p:nvPr/>
        </p:nvSpPr>
        <p:spPr>
          <a:xfrm>
            <a:off x="2041544" y="2839173"/>
            <a:ext cx="1268730" cy="1604010"/>
          </a:xfrm>
          <a:custGeom>
            <a:avLst/>
            <a:gdLst/>
            <a:ahLst/>
            <a:cxnLst/>
            <a:rect l="l" t="t" r="r" b="b"/>
            <a:pathLst>
              <a:path w="1268729" h="1604010">
                <a:moveTo>
                  <a:pt x="0" y="183896"/>
                </a:moveTo>
                <a:lnTo>
                  <a:pt x="1010158" y="0"/>
                </a:lnTo>
                <a:lnTo>
                  <a:pt x="1268602" y="1420088"/>
                </a:lnTo>
                <a:lnTo>
                  <a:pt x="258445" y="1603908"/>
                </a:lnTo>
                <a:lnTo>
                  <a:pt x="0" y="183896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765D8D3-8598-45A6-BE24-6275A3F87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6" y="18798"/>
            <a:ext cx="1913783" cy="63680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75808" y="310969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hlinkClick r:id="rId6"/>
              </a:rPr>
              <a:t>Нормативно-правовая база аттестации (</a:t>
            </a:r>
            <a:r>
              <a:rPr lang="en-US" b="1" dirty="0">
                <a:solidFill>
                  <a:srgbClr val="C00000"/>
                </a:solidFill>
                <a:hlinkClick r:id="rId6"/>
              </a:rPr>
              <a:t>asou-mo.ru)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807976" y="0"/>
            <a:ext cx="85325" cy="6865720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8" descr="Рисунок 8"/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8845675" y="3579156"/>
            <a:ext cx="2400052" cy="32865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704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376" y="0"/>
            <a:ext cx="8915400" cy="1143000"/>
          </a:xfrm>
        </p:spPr>
        <p:txBody>
          <a:bodyPr>
            <a:noAutofit/>
          </a:bodyPr>
          <a:lstStyle/>
          <a:p>
            <a:pPr defTabSz="371521">
              <a:spcBef>
                <a:spcPts val="0"/>
              </a:spcBef>
              <a:defRPr/>
            </a:pPr>
            <a:r>
              <a:rPr lang="ru-RU" sz="2400" b="1" spc="-5" dirty="0">
                <a:solidFill>
                  <a:schemeClr val="tx2"/>
                </a:solidFill>
              </a:rPr>
              <a:t>Основополагающие </a:t>
            </a:r>
            <a:r>
              <a:rPr lang="ru-RU" sz="2400" b="1" spc="-10" dirty="0">
                <a:solidFill>
                  <a:schemeClr val="tx2"/>
                </a:solidFill>
              </a:rPr>
              <a:t>документы</a:t>
            </a:r>
            <a:r>
              <a:rPr lang="ru-RU" sz="2400" b="1" spc="60" dirty="0">
                <a:solidFill>
                  <a:schemeClr val="tx2"/>
                </a:solidFill>
              </a:rPr>
              <a:t> </a:t>
            </a:r>
            <a:r>
              <a:rPr lang="ru-RU" sz="2400" b="1" spc="-10" dirty="0">
                <a:solidFill>
                  <a:schemeClr val="tx2"/>
                </a:solidFill>
              </a:rPr>
              <a:t>аттестации</a:t>
            </a:r>
            <a:endParaRPr lang="ru-RU" sz="2400" b="1" kern="0" dirty="0">
              <a:solidFill>
                <a:schemeClr val="tx2"/>
              </a:solidFill>
              <a:latin typeface="Montserrat Bold"/>
            </a:endParaRPr>
          </a:p>
        </p:txBody>
      </p:sp>
      <p:sp>
        <p:nvSpPr>
          <p:cNvPr id="5" name="Квадрат">
            <a:extLst>
              <a:ext uri="{FF2B5EF4-FFF2-40B4-BE49-F238E27FC236}">
                <a16:creationId xmlns="" xmlns:a16="http://schemas.microsoft.com/office/drawing/2014/main" id="{5715AED2-A38A-4F7E-AB86-6BB31733AB02}"/>
              </a:ext>
            </a:extLst>
          </p:cNvPr>
          <p:cNvSpPr/>
          <p:nvPr/>
        </p:nvSpPr>
        <p:spPr>
          <a:xfrm>
            <a:off x="9533089" y="6486593"/>
            <a:ext cx="379127" cy="379127"/>
          </a:xfrm>
          <a:prstGeom prst="rect">
            <a:avLst/>
          </a:prstGeom>
          <a:solidFill>
            <a:srgbClr val="B9CDE5"/>
          </a:solidFill>
          <a:ln w="12700">
            <a:miter lim="400000"/>
          </a:ln>
        </p:spPr>
        <p:txBody>
          <a:bodyPr lIns="45719" rIns="45719" anchor="ctr"/>
          <a:lstStyle/>
          <a:p>
            <a:pPr defTabSz="389360">
              <a:defRPr sz="1500"/>
            </a:pPr>
            <a:endParaRPr sz="1500">
              <a:cs typeface="Calibri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C77D299D-F33E-4AE6-B0AF-A23C35B22DA8}"/>
              </a:ext>
            </a:extLst>
          </p:cNvPr>
          <p:cNvSpPr txBox="1">
            <a:spLocks/>
          </p:cNvSpPr>
          <p:nvPr/>
        </p:nvSpPr>
        <p:spPr>
          <a:xfrm>
            <a:off x="9560859" y="6556728"/>
            <a:ext cx="332442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object 92"/>
          <p:cNvSpPr/>
          <p:nvPr/>
        </p:nvSpPr>
        <p:spPr>
          <a:xfrm rot="21331592">
            <a:off x="629887" y="1768966"/>
            <a:ext cx="1023607" cy="13319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object 90"/>
          <p:cNvSpPr/>
          <p:nvPr/>
        </p:nvSpPr>
        <p:spPr>
          <a:xfrm rot="20985326">
            <a:off x="418084" y="3010387"/>
            <a:ext cx="936625" cy="1283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object 88"/>
          <p:cNvSpPr/>
          <p:nvPr/>
        </p:nvSpPr>
        <p:spPr>
          <a:xfrm rot="21270347">
            <a:off x="445325" y="4130874"/>
            <a:ext cx="1048283" cy="13911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object 67"/>
          <p:cNvSpPr txBox="1"/>
          <p:nvPr/>
        </p:nvSpPr>
        <p:spPr>
          <a:xfrm>
            <a:off x="2077623" y="1571216"/>
            <a:ext cx="6552565" cy="3373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defTabSz="914400" hangingPunct="1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u="heavy" kern="1200" spc="-45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b="1" i="1" u="heavy" kern="1200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Arial"/>
                <a:ea typeface="+mn-ea"/>
                <a:cs typeface="Arial"/>
              </a:rPr>
              <a:t>Трудовой кодекс Российской</a:t>
            </a:r>
            <a:r>
              <a:rPr b="1" i="1" u="heavy" kern="1200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Arial"/>
                <a:ea typeface="+mn-ea"/>
                <a:cs typeface="Arial"/>
              </a:rPr>
              <a:t> </a:t>
            </a:r>
            <a:r>
              <a:rPr b="1" i="1" u="heavy" kern="1200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Arial"/>
                <a:ea typeface="+mn-ea"/>
                <a:cs typeface="Arial"/>
              </a:rPr>
              <a:t>Федерации</a:t>
            </a:r>
            <a:endParaRPr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hangingPunct="1">
              <a:spcBef>
                <a:spcPts val="35"/>
              </a:spcBef>
              <a:buClr>
                <a:srgbClr val="17375E"/>
              </a:buClr>
              <a:buFont typeface="Arial"/>
              <a:buChar char="•"/>
            </a:pPr>
            <a:endParaRPr sz="2600" kern="1200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355600" indent="-342900" defTabSz="914400" hangingPunct="1">
              <a:lnSpc>
                <a:spcPts val="21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i="1" kern="1200" dirty="0">
                <a:solidFill>
                  <a:srgbClr val="17375E"/>
                </a:solidFill>
                <a:latin typeface="Arial"/>
                <a:ea typeface="+mn-ea"/>
                <a:cs typeface="Arial"/>
              </a:rPr>
              <a:t>Единый </a:t>
            </a:r>
            <a:r>
              <a:rPr b="1" i="1" kern="1200" spc="-5" dirty="0">
                <a:solidFill>
                  <a:srgbClr val="17375E"/>
                </a:solidFill>
                <a:latin typeface="Arial"/>
                <a:ea typeface="+mn-ea"/>
                <a:cs typeface="Arial"/>
              </a:rPr>
              <a:t>квалификационный справочник</a:t>
            </a:r>
            <a:r>
              <a:rPr b="1" i="1" kern="1200" spc="-20" dirty="0">
                <a:solidFill>
                  <a:srgbClr val="17375E"/>
                </a:solidFill>
                <a:latin typeface="Arial"/>
                <a:ea typeface="+mn-ea"/>
                <a:cs typeface="Arial"/>
              </a:rPr>
              <a:t> </a:t>
            </a:r>
            <a:r>
              <a:rPr b="1" i="1" kern="1200" spc="-5" dirty="0">
                <a:solidFill>
                  <a:srgbClr val="17375E"/>
                </a:solidFill>
                <a:latin typeface="Arial"/>
                <a:ea typeface="+mn-ea"/>
                <a:cs typeface="Arial"/>
              </a:rPr>
              <a:t>должностей</a:t>
            </a:r>
            <a:endParaRPr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355600" marR="387350" indent="-635" defTabSz="914400" hangingPunct="1">
              <a:lnSpc>
                <a:spcPts val="2140"/>
              </a:lnSpc>
              <a:spcBef>
                <a:spcPts val="65"/>
              </a:spcBef>
            </a:pPr>
            <a:r>
              <a:rPr u="heavy" kern="1200" spc="-45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b="1" i="1" u="heavy" kern="1200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Arial"/>
                <a:ea typeface="+mn-ea"/>
                <a:cs typeface="Arial"/>
              </a:rPr>
              <a:t>руководителей, специалистов </a:t>
            </a:r>
            <a:r>
              <a:rPr b="1" i="1" u="heavy" kern="120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Arial"/>
                <a:ea typeface="+mn-ea"/>
                <a:cs typeface="Arial"/>
              </a:rPr>
              <a:t>и </a:t>
            </a:r>
            <a:r>
              <a:rPr b="1" i="1" u="heavy" kern="1200" spc="-1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Arial"/>
                <a:ea typeface="+mn-ea"/>
                <a:cs typeface="Arial"/>
              </a:rPr>
              <a:t>служащих </a:t>
            </a:r>
            <a:r>
              <a:rPr i="1" kern="1200" spc="-5" dirty="0">
                <a:solidFill>
                  <a:srgbClr val="205868"/>
                </a:solidFill>
                <a:ea typeface="+mn-ea"/>
                <a:cs typeface="Calibri"/>
              </a:rPr>
              <a:t>(от </a:t>
            </a:r>
            <a:r>
              <a:rPr i="1" kern="1200" dirty="0">
                <a:solidFill>
                  <a:srgbClr val="205868"/>
                </a:solidFill>
                <a:ea typeface="+mn-ea"/>
                <a:cs typeface="Calibri"/>
              </a:rPr>
              <a:t>26  </a:t>
            </a:r>
            <a:r>
              <a:rPr i="1" kern="1200" spc="-5" dirty="0">
                <a:solidFill>
                  <a:srgbClr val="205868"/>
                </a:solidFill>
                <a:ea typeface="+mn-ea"/>
                <a:cs typeface="Calibri"/>
              </a:rPr>
              <a:t>августа </a:t>
            </a:r>
            <a:r>
              <a:rPr i="1" kern="1200" dirty="0">
                <a:solidFill>
                  <a:srgbClr val="205868"/>
                </a:solidFill>
                <a:ea typeface="+mn-ea"/>
                <a:cs typeface="Calibri"/>
              </a:rPr>
              <a:t>2010 г. №</a:t>
            </a:r>
            <a:r>
              <a:rPr i="1" kern="1200" spc="-10" dirty="0">
                <a:solidFill>
                  <a:srgbClr val="205868"/>
                </a:solidFill>
                <a:ea typeface="+mn-ea"/>
                <a:cs typeface="Calibri"/>
              </a:rPr>
              <a:t> </a:t>
            </a:r>
            <a:r>
              <a:rPr i="1" kern="1200" dirty="0">
                <a:solidFill>
                  <a:srgbClr val="205868"/>
                </a:solidFill>
                <a:ea typeface="+mn-ea"/>
                <a:cs typeface="Calibri"/>
              </a:rPr>
              <a:t>761н)</a:t>
            </a:r>
            <a:endParaRPr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defTabSz="914400" hangingPunct="1">
              <a:spcBef>
                <a:spcPts val="35"/>
              </a:spcBef>
            </a:pPr>
            <a:endParaRPr sz="2600" kern="1200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355600" indent="-342900" defTabSz="914400" hangingPunct="1">
              <a:lnSpc>
                <a:spcPts val="21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i="1" kern="1200" spc="-5" dirty="0">
                <a:solidFill>
                  <a:srgbClr val="17375E"/>
                </a:solidFill>
                <a:latin typeface="Arial"/>
                <a:ea typeface="+mn-ea"/>
                <a:cs typeface="Arial"/>
              </a:rPr>
              <a:t>Федеральный закон «Об </a:t>
            </a:r>
            <a:r>
              <a:rPr b="1" i="1" kern="1200" dirty="0">
                <a:solidFill>
                  <a:srgbClr val="17375E"/>
                </a:solidFill>
                <a:latin typeface="Arial"/>
                <a:ea typeface="+mn-ea"/>
                <a:cs typeface="Arial"/>
              </a:rPr>
              <a:t>образовании в</a:t>
            </a:r>
            <a:r>
              <a:rPr b="1" i="1" kern="1200" spc="-55" dirty="0">
                <a:solidFill>
                  <a:srgbClr val="17375E"/>
                </a:solidFill>
                <a:latin typeface="Arial"/>
                <a:ea typeface="+mn-ea"/>
                <a:cs typeface="Arial"/>
              </a:rPr>
              <a:t> </a:t>
            </a:r>
            <a:r>
              <a:rPr b="1" i="1" kern="1200" spc="-5" dirty="0">
                <a:solidFill>
                  <a:srgbClr val="17375E"/>
                </a:solidFill>
                <a:latin typeface="Arial"/>
                <a:ea typeface="+mn-ea"/>
                <a:cs typeface="Arial"/>
              </a:rPr>
              <a:t>Российской</a:t>
            </a:r>
            <a:endParaRPr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354965" defTabSz="914400" hangingPunct="1">
              <a:lnSpc>
                <a:spcPts val="2135"/>
              </a:lnSpc>
            </a:pPr>
            <a:r>
              <a:rPr u="heavy" kern="1200" spc="-450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b="1" i="1" u="heavy" kern="1200" spc="-5" dirty="0">
                <a:solidFill>
                  <a:srgbClr val="17375E"/>
                </a:solidFill>
                <a:uFill>
                  <a:solidFill>
                    <a:srgbClr val="17375E"/>
                  </a:solidFill>
                </a:uFill>
                <a:latin typeface="Arial"/>
                <a:ea typeface="+mn-ea"/>
                <a:cs typeface="Arial"/>
              </a:rPr>
              <a:t>Федерации» </a:t>
            </a:r>
            <a:r>
              <a:rPr i="1" u="heavy" kern="1200" spc="-5" dirty="0">
                <a:solidFill>
                  <a:srgbClr val="205868"/>
                </a:solidFill>
                <a:uFill>
                  <a:solidFill>
                    <a:srgbClr val="17375E"/>
                  </a:solidFill>
                </a:uFill>
                <a:ea typeface="+mn-ea"/>
                <a:cs typeface="Calibri"/>
              </a:rPr>
              <a:t>(от </a:t>
            </a:r>
            <a:r>
              <a:rPr i="1" u="heavy" kern="1200" dirty="0">
                <a:solidFill>
                  <a:srgbClr val="205868"/>
                </a:solidFill>
                <a:uFill>
                  <a:solidFill>
                    <a:srgbClr val="17375E"/>
                  </a:solidFill>
                </a:uFill>
                <a:ea typeface="+mn-ea"/>
                <a:cs typeface="Calibri"/>
              </a:rPr>
              <a:t>29 </a:t>
            </a:r>
            <a:r>
              <a:rPr i="1" u="heavy" kern="1200" spc="-5" dirty="0">
                <a:solidFill>
                  <a:srgbClr val="205868"/>
                </a:solidFill>
                <a:uFill>
                  <a:solidFill>
                    <a:srgbClr val="17375E"/>
                  </a:solidFill>
                </a:uFill>
                <a:ea typeface="+mn-ea"/>
                <a:cs typeface="Calibri"/>
              </a:rPr>
              <a:t>декабря </a:t>
            </a:r>
            <a:r>
              <a:rPr i="1" u="heavy" kern="1200" dirty="0">
                <a:solidFill>
                  <a:srgbClr val="205868"/>
                </a:solidFill>
                <a:uFill>
                  <a:solidFill>
                    <a:srgbClr val="17375E"/>
                  </a:solidFill>
                </a:uFill>
                <a:ea typeface="+mn-ea"/>
                <a:cs typeface="Calibri"/>
              </a:rPr>
              <a:t>2012 г. N 273-ФЗ</a:t>
            </a:r>
            <a:r>
              <a:rPr i="1" u="heavy" kern="1200" spc="-5" dirty="0">
                <a:solidFill>
                  <a:srgbClr val="205868"/>
                </a:solidFill>
                <a:uFill>
                  <a:solidFill>
                    <a:srgbClr val="17375E"/>
                  </a:solidFill>
                </a:uFill>
                <a:ea typeface="+mn-ea"/>
                <a:cs typeface="Calibri"/>
              </a:rPr>
              <a:t> </a:t>
            </a:r>
            <a:r>
              <a:rPr i="1" u="heavy" kern="1200" dirty="0">
                <a:solidFill>
                  <a:srgbClr val="205868"/>
                </a:solidFill>
                <a:uFill>
                  <a:solidFill>
                    <a:srgbClr val="17375E"/>
                  </a:solidFill>
                </a:uFill>
                <a:ea typeface="+mn-ea"/>
                <a:cs typeface="Calibri"/>
              </a:rPr>
              <a:t>)</a:t>
            </a:r>
            <a:endParaRPr kern="1200" dirty="0">
              <a:solidFill>
                <a:prstClr val="black"/>
              </a:solidFill>
              <a:ea typeface="+mn-ea"/>
              <a:cs typeface="Calibri"/>
            </a:endParaRPr>
          </a:p>
          <a:p>
            <a:pPr defTabSz="914400" hangingPunct="1">
              <a:spcBef>
                <a:spcPts val="30"/>
              </a:spcBef>
            </a:pPr>
            <a:endParaRPr sz="2650" kern="1200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355600" marR="276860" indent="-342900" defTabSz="914400" hangingPunct="1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b="1" i="1" kern="1200" spc="-5" dirty="0">
                <a:solidFill>
                  <a:srgbClr val="17375E"/>
                </a:solidFill>
                <a:latin typeface="Arial"/>
                <a:ea typeface="+mn-ea"/>
                <a:cs typeface="Arial"/>
              </a:rPr>
              <a:t>Порядок проведения </a:t>
            </a:r>
            <a:r>
              <a:rPr b="1" i="1" kern="1200" spc="-10" dirty="0">
                <a:solidFill>
                  <a:srgbClr val="17375E"/>
                </a:solidFill>
                <a:latin typeface="Arial"/>
                <a:ea typeface="+mn-ea"/>
                <a:cs typeface="Arial"/>
              </a:rPr>
              <a:t>аттестации </a:t>
            </a:r>
            <a:r>
              <a:rPr b="1" i="1" kern="1200" spc="-5" dirty="0">
                <a:solidFill>
                  <a:srgbClr val="17375E"/>
                </a:solidFill>
                <a:latin typeface="Arial"/>
                <a:ea typeface="+mn-ea"/>
                <a:cs typeface="Arial"/>
              </a:rPr>
              <a:t>педагогических  </a:t>
            </a:r>
            <a:r>
              <a:rPr b="1" i="1" kern="1200" dirty="0">
                <a:solidFill>
                  <a:srgbClr val="17375E"/>
                </a:solidFill>
                <a:latin typeface="Arial"/>
                <a:ea typeface="+mn-ea"/>
                <a:cs typeface="Arial"/>
              </a:rPr>
              <a:t>работников, </a:t>
            </a:r>
            <a:r>
              <a:rPr b="1" i="1" kern="1200" spc="-5" dirty="0">
                <a:solidFill>
                  <a:srgbClr val="17375E"/>
                </a:solidFill>
                <a:latin typeface="Arial"/>
                <a:ea typeface="+mn-ea"/>
                <a:cs typeface="Arial"/>
              </a:rPr>
              <a:t>осуществляющих</a:t>
            </a:r>
            <a:r>
              <a:rPr b="1" i="1" kern="1200" spc="-45" dirty="0">
                <a:solidFill>
                  <a:srgbClr val="17375E"/>
                </a:solidFill>
                <a:latin typeface="Arial"/>
                <a:ea typeface="+mn-ea"/>
                <a:cs typeface="Arial"/>
              </a:rPr>
              <a:t> </a:t>
            </a:r>
            <a:r>
              <a:rPr b="1" i="1" kern="1200" spc="-5" dirty="0">
                <a:solidFill>
                  <a:srgbClr val="17375E"/>
                </a:solidFill>
                <a:latin typeface="Arial"/>
                <a:ea typeface="+mn-ea"/>
                <a:cs typeface="Arial"/>
              </a:rPr>
              <a:t>образовательную</a:t>
            </a:r>
            <a:endParaRPr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2" name="object 68"/>
          <p:cNvSpPr txBox="1"/>
          <p:nvPr/>
        </p:nvSpPr>
        <p:spPr>
          <a:xfrm>
            <a:off x="2113533" y="4973573"/>
            <a:ext cx="1946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 hangingPunct="1">
              <a:spcBef>
                <a:spcPts val="100"/>
              </a:spcBef>
            </a:pPr>
            <a:r>
              <a:rPr b="1" i="1" kern="1200" spc="-10" dirty="0">
                <a:solidFill>
                  <a:srgbClr val="17375E"/>
                </a:solidFill>
                <a:latin typeface="Arial"/>
                <a:ea typeface="+mn-ea"/>
                <a:cs typeface="Arial"/>
              </a:rPr>
              <a:t>деятельность</a:t>
            </a:r>
            <a:r>
              <a:rPr b="1" i="1" kern="1200" dirty="0">
                <a:solidFill>
                  <a:srgbClr val="17375E"/>
                </a:solidFill>
                <a:latin typeface="Arial"/>
                <a:ea typeface="+mn-ea"/>
                <a:cs typeface="Arial"/>
              </a:rPr>
              <a:t> </a:t>
            </a:r>
            <a:r>
              <a:rPr sz="1600" i="1" kern="1200" spc="-10" dirty="0">
                <a:solidFill>
                  <a:srgbClr val="205868"/>
                </a:solidFill>
                <a:ea typeface="+mn-ea"/>
                <a:cs typeface="Calibri"/>
              </a:rPr>
              <a:t>(</a:t>
            </a:r>
            <a:endParaRPr sz="1600" kern="1200" dirty="0">
              <a:solidFill>
                <a:prstClr val="black"/>
              </a:solidFill>
              <a:ea typeface="+mn-ea"/>
              <a:cs typeface="Calibri"/>
            </a:endParaRPr>
          </a:p>
        </p:txBody>
      </p:sp>
      <p:sp>
        <p:nvSpPr>
          <p:cNvPr id="13" name="object 69"/>
          <p:cNvSpPr txBox="1"/>
          <p:nvPr/>
        </p:nvSpPr>
        <p:spPr>
          <a:xfrm>
            <a:off x="3994986" y="4999482"/>
            <a:ext cx="25107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914400" hangingPunct="1">
              <a:spcBef>
                <a:spcPts val="95"/>
              </a:spcBef>
            </a:pPr>
            <a:r>
              <a:rPr sz="1600" i="1" kern="1200" spc="-10" dirty="0">
                <a:solidFill>
                  <a:srgbClr val="205868"/>
                </a:solidFill>
                <a:ea typeface="+mn-ea"/>
                <a:cs typeface="Calibri"/>
              </a:rPr>
              <a:t>от </a:t>
            </a:r>
            <a:r>
              <a:rPr sz="1600" i="1" kern="1200" spc="-5" dirty="0">
                <a:solidFill>
                  <a:srgbClr val="205868"/>
                </a:solidFill>
                <a:ea typeface="+mn-ea"/>
                <a:cs typeface="Calibri"/>
              </a:rPr>
              <a:t>07 </a:t>
            </a:r>
            <a:r>
              <a:rPr sz="1600" i="1" kern="1200" spc="-10" dirty="0">
                <a:solidFill>
                  <a:srgbClr val="205868"/>
                </a:solidFill>
                <a:ea typeface="+mn-ea"/>
                <a:cs typeface="Calibri"/>
              </a:rPr>
              <a:t>апреля 2014 </a:t>
            </a:r>
            <a:r>
              <a:rPr sz="1600" i="1" kern="1200" spc="-5" dirty="0">
                <a:solidFill>
                  <a:srgbClr val="205868"/>
                </a:solidFill>
                <a:ea typeface="+mn-ea"/>
                <a:cs typeface="Calibri"/>
              </a:rPr>
              <a:t>г. №</a:t>
            </a:r>
            <a:r>
              <a:rPr sz="1600" i="1" kern="1200" spc="65" dirty="0">
                <a:solidFill>
                  <a:srgbClr val="205868"/>
                </a:solidFill>
                <a:ea typeface="+mn-ea"/>
                <a:cs typeface="Calibri"/>
              </a:rPr>
              <a:t> </a:t>
            </a:r>
            <a:r>
              <a:rPr sz="1600" i="1" kern="1200" spc="-5" dirty="0">
                <a:solidFill>
                  <a:srgbClr val="205868"/>
                </a:solidFill>
                <a:ea typeface="+mn-ea"/>
                <a:cs typeface="Calibri"/>
              </a:rPr>
              <a:t>276)</a:t>
            </a:r>
            <a:endParaRPr sz="1600" kern="1200" dirty="0">
              <a:solidFill>
                <a:prstClr val="black"/>
              </a:solidFill>
              <a:ea typeface="+mn-ea"/>
              <a:cs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29998" y="5302756"/>
            <a:ext cx="68489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spc="-5" dirty="0" smtClean="0">
                <a:solidFill>
                  <a:srgbClr val="17375E"/>
                </a:solidFill>
                <a:latin typeface="Arial"/>
                <a:cs typeface="Arial"/>
              </a:rPr>
              <a:t>Номенклатура должностей педагогических работников</a:t>
            </a:r>
          </a:p>
          <a:p>
            <a:r>
              <a:rPr lang="ru-RU" b="1" i="1" spc="-5" dirty="0" smtClean="0">
                <a:solidFill>
                  <a:srgbClr val="17375E"/>
                </a:solidFill>
                <a:latin typeface="Arial"/>
                <a:cs typeface="Arial"/>
              </a:rPr>
              <a:t>Организаций, осуществляющих образовательную </a:t>
            </a:r>
          </a:p>
          <a:p>
            <a:r>
              <a:rPr lang="ru-RU" b="1" i="1" spc="-5" dirty="0" smtClean="0">
                <a:solidFill>
                  <a:srgbClr val="17375E"/>
                </a:solidFill>
                <a:latin typeface="Arial"/>
                <a:cs typeface="Arial"/>
              </a:rPr>
              <a:t>Деятельность (</a:t>
            </a:r>
            <a:r>
              <a:rPr lang="ru-RU" i="1" spc="-10" dirty="0" smtClean="0">
                <a:solidFill>
                  <a:srgbClr val="205868"/>
                </a:solidFill>
                <a:cs typeface="Calibri"/>
              </a:rPr>
              <a:t>от </a:t>
            </a:r>
            <a:r>
              <a:rPr lang="ru-RU" i="1" spc="-5" dirty="0" smtClean="0">
                <a:solidFill>
                  <a:srgbClr val="205868"/>
                </a:solidFill>
                <a:cs typeface="Calibri"/>
              </a:rPr>
              <a:t>08 августа 2013 г. №678)</a:t>
            </a:r>
            <a:r>
              <a:rPr lang="ru-RU" i="1" spc="-55" dirty="0" smtClean="0">
                <a:solidFill>
                  <a:srgbClr val="205868"/>
                </a:solidFill>
                <a:cs typeface="Calibri"/>
              </a:rPr>
              <a:t> 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765D8D3-8598-45A6-BE24-6275A3F870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6" y="18798"/>
            <a:ext cx="1913783" cy="636805"/>
          </a:xfrm>
          <a:prstGeom prst="rect">
            <a:avLst/>
          </a:prstGeom>
        </p:spPr>
      </p:pic>
      <p:pic>
        <p:nvPicPr>
          <p:cNvPr id="15" name="Рисунок 8" descr="Рисунок 8"/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8845675" y="3579156"/>
            <a:ext cx="2400052" cy="328656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Прямоугольник 15"/>
          <p:cNvSpPr/>
          <p:nvPr/>
        </p:nvSpPr>
        <p:spPr>
          <a:xfrm>
            <a:off x="9807976" y="0"/>
            <a:ext cx="85325" cy="6865720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765D8D3-8598-45A6-BE24-6275A3F87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6" y="18798"/>
            <a:ext cx="1913783" cy="636805"/>
          </a:xfrm>
          <a:prstGeom prst="rect">
            <a:avLst/>
          </a:prstGeom>
        </p:spPr>
      </p:pic>
      <p:sp>
        <p:nvSpPr>
          <p:cNvPr id="5" name="Квадрат">
            <a:extLst>
              <a:ext uri="{FF2B5EF4-FFF2-40B4-BE49-F238E27FC236}">
                <a16:creationId xmlns="" xmlns:a16="http://schemas.microsoft.com/office/drawing/2014/main" id="{0651E79A-E3C8-4362-A093-10246452CFC9}"/>
              </a:ext>
            </a:extLst>
          </p:cNvPr>
          <p:cNvSpPr/>
          <p:nvPr/>
        </p:nvSpPr>
        <p:spPr>
          <a:xfrm>
            <a:off x="9533089" y="6486593"/>
            <a:ext cx="379127" cy="379127"/>
          </a:xfrm>
          <a:prstGeom prst="rect">
            <a:avLst/>
          </a:prstGeom>
          <a:solidFill>
            <a:srgbClr val="B9CDE5"/>
          </a:solidFill>
          <a:ln w="12700">
            <a:miter lim="400000"/>
          </a:ln>
        </p:spPr>
        <p:txBody>
          <a:bodyPr lIns="45719" rIns="45719" anchor="ctr"/>
          <a:lstStyle/>
          <a:p>
            <a:pPr defTabSz="389360">
              <a:defRPr sz="1500"/>
            </a:pPr>
            <a:endParaRPr sz="1500">
              <a:cs typeface="Calibri"/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7A7C274E-47C4-4591-9833-97B6677D9B6B}"/>
              </a:ext>
            </a:extLst>
          </p:cNvPr>
          <p:cNvSpPr txBox="1">
            <a:spLocks/>
          </p:cNvSpPr>
          <p:nvPr/>
        </p:nvSpPr>
        <p:spPr>
          <a:xfrm>
            <a:off x="9560859" y="6556728"/>
            <a:ext cx="332442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2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object 78"/>
          <p:cNvSpPr/>
          <p:nvPr/>
        </p:nvSpPr>
        <p:spPr>
          <a:xfrm>
            <a:off x="710425" y="449898"/>
            <a:ext cx="8209280" cy="792480"/>
          </a:xfrm>
          <a:custGeom>
            <a:avLst/>
            <a:gdLst/>
            <a:ahLst/>
            <a:cxnLst/>
            <a:rect l="l" t="t" r="r" b="b"/>
            <a:pathLst>
              <a:path w="8209280" h="792480">
                <a:moveTo>
                  <a:pt x="0" y="132079"/>
                </a:moveTo>
                <a:lnTo>
                  <a:pt x="6731" y="90350"/>
                </a:lnTo>
                <a:lnTo>
                  <a:pt x="25475" y="54095"/>
                </a:lnTo>
                <a:lnTo>
                  <a:pt x="54057" y="25497"/>
                </a:lnTo>
                <a:lnTo>
                  <a:pt x="90300" y="6738"/>
                </a:lnTo>
                <a:lnTo>
                  <a:pt x="132029" y="0"/>
                </a:lnTo>
                <a:lnTo>
                  <a:pt x="8076895" y="0"/>
                </a:lnTo>
                <a:lnTo>
                  <a:pt x="8118624" y="6738"/>
                </a:lnTo>
                <a:lnTo>
                  <a:pt x="8154879" y="25497"/>
                </a:lnTo>
                <a:lnTo>
                  <a:pt x="8183477" y="54095"/>
                </a:lnTo>
                <a:lnTo>
                  <a:pt x="8202237" y="90350"/>
                </a:lnTo>
                <a:lnTo>
                  <a:pt x="8208975" y="132079"/>
                </a:lnTo>
                <a:lnTo>
                  <a:pt x="8208975" y="660145"/>
                </a:lnTo>
                <a:lnTo>
                  <a:pt x="8202237" y="701861"/>
                </a:lnTo>
                <a:lnTo>
                  <a:pt x="8183477" y="738085"/>
                </a:lnTo>
                <a:lnTo>
                  <a:pt x="8154879" y="766646"/>
                </a:lnTo>
                <a:lnTo>
                  <a:pt x="8118624" y="785374"/>
                </a:lnTo>
                <a:lnTo>
                  <a:pt x="8076895" y="792099"/>
                </a:lnTo>
                <a:lnTo>
                  <a:pt x="132029" y="792099"/>
                </a:lnTo>
                <a:lnTo>
                  <a:pt x="90300" y="785374"/>
                </a:lnTo>
                <a:lnTo>
                  <a:pt x="54057" y="766646"/>
                </a:lnTo>
                <a:lnTo>
                  <a:pt x="25475" y="738085"/>
                </a:lnTo>
                <a:lnTo>
                  <a:pt x="6731" y="701861"/>
                </a:lnTo>
                <a:lnTo>
                  <a:pt x="0" y="660145"/>
                </a:lnTo>
                <a:lnTo>
                  <a:pt x="0" y="132079"/>
                </a:lnTo>
                <a:close/>
              </a:path>
            </a:pathLst>
          </a:custGeom>
          <a:ln w="254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object 79"/>
          <p:cNvSpPr txBox="1">
            <a:spLocks/>
          </p:cNvSpPr>
          <p:nvPr/>
        </p:nvSpPr>
        <p:spPr>
          <a:xfrm>
            <a:off x="1042212" y="562406"/>
            <a:ext cx="8049718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1600" b="1" i="0">
                <a:solidFill>
                  <a:srgbClr val="EDEBE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Основные </a:t>
            </a:r>
            <a:r>
              <a:rPr kumimoji="0" lang="ru-RU" sz="1800" b="1" i="0" u="none" strike="noStrike" kern="0" cap="none" spc="-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моменты  заполнения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1800" b="1" i="0" u="none" strike="noStrike" kern="0" cap="none" spc="-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документов </a:t>
            </a:r>
            <a:r>
              <a:rPr kumimoji="0" lang="ru-RU" sz="1800" b="1" i="0" u="none" strike="noStrike" kern="0" cap="none" spc="-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при проведении  </a:t>
            </a:r>
            <a:r>
              <a:rPr kumimoji="0" lang="ru-RU" sz="1800" b="1" i="0" u="none" strike="noStrike" kern="0" cap="none" spc="-1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аттестации </a:t>
            </a:r>
            <a:r>
              <a:rPr kumimoji="0" lang="ru-RU" sz="1800" b="1" i="0" u="none" strike="noStrike" kern="0" cap="none" spc="-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педагогических </a:t>
            </a:r>
            <a:r>
              <a:rPr kumimoji="0" lang="ru-RU" sz="1800" b="1" i="0" u="none" strike="noStrike" kern="0" cap="none" spc="-1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работников </a:t>
            </a:r>
            <a:r>
              <a:rPr kumimoji="0" lang="ru-RU" sz="1800" b="1" i="0" u="none" strike="noStrike" kern="0" cap="none" spc="-15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Московской области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9" name="object 72"/>
          <p:cNvSpPr/>
          <p:nvPr/>
        </p:nvSpPr>
        <p:spPr>
          <a:xfrm>
            <a:off x="518388" y="2636964"/>
            <a:ext cx="4032885" cy="3077845"/>
          </a:xfrm>
          <a:custGeom>
            <a:avLst/>
            <a:gdLst/>
            <a:ahLst/>
            <a:cxnLst/>
            <a:rect l="l" t="t" r="r" b="b"/>
            <a:pathLst>
              <a:path w="4032885" h="3077845">
                <a:moveTo>
                  <a:pt x="0" y="3077718"/>
                </a:moveTo>
                <a:lnTo>
                  <a:pt x="4032504" y="3077718"/>
                </a:lnTo>
                <a:lnTo>
                  <a:pt x="4032504" y="0"/>
                </a:lnTo>
                <a:lnTo>
                  <a:pt x="0" y="0"/>
                </a:lnTo>
                <a:lnTo>
                  <a:pt x="0" y="3077718"/>
                </a:lnTo>
                <a:close/>
              </a:path>
            </a:pathLst>
          </a:custGeom>
          <a:ln w="254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object 73"/>
          <p:cNvSpPr txBox="1"/>
          <p:nvPr/>
        </p:nvSpPr>
        <p:spPr>
          <a:xfrm>
            <a:off x="597128" y="2664409"/>
            <a:ext cx="3742690" cy="2709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 hangingPunct="1">
              <a:spcBef>
                <a:spcPts val="100"/>
              </a:spcBef>
            </a:pPr>
            <a:r>
              <a:rPr b="1" kern="1200" spc="-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1. </a:t>
            </a:r>
            <a:r>
              <a:rPr lang="ru-RU" b="1" kern="1200" spc="-2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Ф</a:t>
            </a:r>
            <a:r>
              <a:rPr b="1" kern="1200" spc="-25" dirty="0" err="1" smtClean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орма</a:t>
            </a:r>
            <a:endParaRPr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12700" defTabSz="914400" hangingPunct="1"/>
            <a:r>
              <a:rPr b="1" kern="1200" spc="-1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экспертного</a:t>
            </a:r>
            <a:r>
              <a:rPr b="1" kern="1200" spc="1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 </a:t>
            </a:r>
            <a:r>
              <a:rPr b="1" kern="1200" spc="-15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заключения</a:t>
            </a:r>
            <a:endParaRPr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12700" defTabSz="914400" hangingPunct="1">
              <a:spcBef>
                <a:spcPts val="1685"/>
              </a:spcBef>
            </a:pPr>
            <a:r>
              <a:rPr sz="1400" u="heavy" kern="1200" spc="-3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sz="1400" b="1" i="1" u="heavy" kern="1200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ea typeface="+mn-ea"/>
                <a:cs typeface="Arial"/>
              </a:rPr>
              <a:t>На </a:t>
            </a:r>
            <a:r>
              <a:rPr sz="1400" b="1" i="1" u="heavy" kern="1200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ea typeface="+mn-ea"/>
                <a:cs typeface="Arial"/>
              </a:rPr>
              <a:t>бумажном </a:t>
            </a:r>
            <a:r>
              <a:rPr sz="1400" b="1" i="1" u="heavy" kern="1200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ea typeface="+mn-ea"/>
                <a:cs typeface="Arial"/>
              </a:rPr>
              <a:t>носителе </a:t>
            </a:r>
            <a:r>
              <a:rPr sz="1400" b="1" i="1" u="heavy" kern="12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ea typeface="+mn-ea"/>
                <a:cs typeface="Arial"/>
              </a:rPr>
              <a:t>в </a:t>
            </a:r>
            <a:r>
              <a:rPr sz="1400" b="1" i="1" u="heavy" kern="1200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ea typeface="+mn-ea"/>
                <a:cs typeface="Arial"/>
              </a:rPr>
              <a:t>архиве</a:t>
            </a:r>
            <a:r>
              <a:rPr sz="1400" b="1" i="1" u="heavy" kern="1200" spc="-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ea typeface="+mn-ea"/>
                <a:cs typeface="Arial"/>
              </a:rPr>
              <a:t> </a:t>
            </a:r>
            <a:r>
              <a:rPr sz="1400" b="1" i="1" u="heavy" kern="1200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ea typeface="+mn-ea"/>
                <a:cs typeface="Arial"/>
              </a:rPr>
              <a:t>будет</a:t>
            </a:r>
            <a:endParaRPr sz="1400"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12700" defTabSz="914400" hangingPunct="1"/>
            <a:r>
              <a:rPr sz="1400" u="heavy" kern="1200" spc="-3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sz="1400" b="1" i="1" u="heavy" kern="1200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ea typeface="+mn-ea"/>
                <a:cs typeface="Arial"/>
              </a:rPr>
              <a:t>храниться </a:t>
            </a:r>
            <a:r>
              <a:rPr sz="1400" b="1" i="1" u="heavy" kern="1200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ea typeface="+mn-ea"/>
                <a:cs typeface="Arial"/>
              </a:rPr>
              <a:t>только </a:t>
            </a:r>
            <a:r>
              <a:rPr sz="1400" b="1" i="1" u="heavy" kern="12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ea typeface="+mn-ea"/>
                <a:cs typeface="Arial"/>
              </a:rPr>
              <a:t>1</a:t>
            </a:r>
            <a:r>
              <a:rPr sz="1400" b="1" i="1" u="heavy" kern="1200" spc="-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ea typeface="+mn-ea"/>
                <a:cs typeface="Arial"/>
              </a:rPr>
              <a:t> </a:t>
            </a:r>
            <a:r>
              <a:rPr sz="1400" b="1" i="1" u="heavy" kern="1200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ea typeface="+mn-ea"/>
                <a:cs typeface="Arial"/>
              </a:rPr>
              <a:t>страница</a:t>
            </a:r>
            <a:endParaRPr sz="1400"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L="12700" defTabSz="914400" hangingPunct="1"/>
            <a:r>
              <a:rPr sz="1400" u="heavy" kern="1200" spc="-3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ea typeface="+mn-ea"/>
                <a:cs typeface="Times New Roman"/>
              </a:rPr>
              <a:t> </a:t>
            </a:r>
            <a:r>
              <a:rPr sz="1400" b="1" i="1" u="heavy" kern="1200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ea typeface="+mn-ea"/>
                <a:cs typeface="Arial"/>
              </a:rPr>
              <a:t>экспертного</a:t>
            </a:r>
            <a:r>
              <a:rPr sz="1400" b="1" i="1" u="heavy" kern="1200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ea typeface="+mn-ea"/>
                <a:cs typeface="Arial"/>
              </a:rPr>
              <a:t> </a:t>
            </a:r>
            <a:r>
              <a:rPr sz="1400" b="1" i="1" u="heavy" kern="1200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ea typeface="+mn-ea"/>
                <a:cs typeface="Arial"/>
              </a:rPr>
              <a:t>заключения.</a:t>
            </a:r>
            <a:endParaRPr sz="1400"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hangingPunct="1">
              <a:spcBef>
                <a:spcPts val="15"/>
              </a:spcBef>
            </a:pPr>
            <a:endParaRPr sz="1450" kern="1200" dirty="0">
              <a:solidFill>
                <a:prstClr val="black"/>
              </a:solidFill>
              <a:latin typeface="Times New Roman"/>
              <a:ea typeface="+mn-ea"/>
              <a:cs typeface="Times New Roman"/>
            </a:endParaRPr>
          </a:p>
          <a:p>
            <a:pPr marL="12700" marR="5080" defTabSz="914400" hangingPunct="1"/>
            <a:r>
              <a:rPr sz="1400" b="1" kern="120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В </a:t>
            </a:r>
            <a:r>
              <a:rPr sz="1400" b="1" kern="1200" spc="-15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полном </a:t>
            </a:r>
            <a:r>
              <a:rPr sz="1400" b="1" kern="1200" spc="-1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объеме экспертное заключение  </a:t>
            </a:r>
            <a:r>
              <a:rPr sz="1400" b="1" kern="120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и </a:t>
            </a:r>
            <a:r>
              <a:rPr sz="1400" b="1" kern="1200" spc="-1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приложение </a:t>
            </a:r>
            <a:r>
              <a:rPr sz="1400" b="1" kern="120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к </a:t>
            </a:r>
            <a:r>
              <a:rPr sz="1400" b="1" kern="1200" spc="-1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нему </a:t>
            </a:r>
            <a:r>
              <a:rPr sz="1400" b="1" kern="1200" spc="-2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будут </a:t>
            </a:r>
            <a:r>
              <a:rPr sz="1400" b="1" kern="1200" spc="-5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храниться </a:t>
            </a:r>
            <a:r>
              <a:rPr sz="1400" b="1" kern="120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в  </a:t>
            </a:r>
            <a:r>
              <a:rPr sz="1400" b="1" kern="1200" spc="-15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электронном </a:t>
            </a:r>
            <a:r>
              <a:rPr sz="1400" b="1" kern="120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виде. С </a:t>
            </a:r>
            <a:r>
              <a:rPr sz="1400" b="1" kern="1200" spc="-2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этой </a:t>
            </a:r>
            <a:r>
              <a:rPr sz="1400" b="1" kern="120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целью </a:t>
            </a:r>
            <a:r>
              <a:rPr sz="1400" b="1" kern="1200" spc="-25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будет  </a:t>
            </a:r>
            <a:r>
              <a:rPr sz="1400" b="1" kern="1200" spc="-1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создан </a:t>
            </a:r>
            <a:r>
              <a:rPr sz="1400" b="1" kern="1200" spc="-15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соответствующий </a:t>
            </a:r>
            <a:r>
              <a:rPr sz="1400" b="1" kern="1200" spc="-1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электронный  архив экспертных</a:t>
            </a:r>
            <a:r>
              <a:rPr sz="1400" b="1" kern="1200" spc="-40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 </a:t>
            </a:r>
            <a:r>
              <a:rPr sz="1400" b="1" kern="1200" spc="-5" dirty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заключений.</a:t>
            </a:r>
            <a:endParaRPr sz="1400" kern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2" name="object 74"/>
          <p:cNvSpPr/>
          <p:nvPr/>
        </p:nvSpPr>
        <p:spPr>
          <a:xfrm>
            <a:off x="4939759" y="1724882"/>
            <a:ext cx="3899915" cy="4416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object 75"/>
          <p:cNvSpPr/>
          <p:nvPr/>
        </p:nvSpPr>
        <p:spPr>
          <a:xfrm>
            <a:off x="5001226" y="1724882"/>
            <a:ext cx="4126249" cy="48022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object 76"/>
          <p:cNvSpPr/>
          <p:nvPr/>
        </p:nvSpPr>
        <p:spPr>
          <a:xfrm>
            <a:off x="5001226" y="1724882"/>
            <a:ext cx="4090704" cy="4831845"/>
          </a:xfrm>
          <a:custGeom>
            <a:avLst/>
            <a:gdLst/>
            <a:ahLst/>
            <a:cxnLst/>
            <a:rect l="l" t="t" r="r" b="b"/>
            <a:pathLst>
              <a:path w="3776979" h="4294505">
                <a:moveTo>
                  <a:pt x="0" y="4294505"/>
                </a:moveTo>
                <a:lnTo>
                  <a:pt x="3776979" y="4294505"/>
                </a:lnTo>
                <a:lnTo>
                  <a:pt x="3776979" y="0"/>
                </a:lnTo>
                <a:lnTo>
                  <a:pt x="0" y="0"/>
                </a:lnTo>
                <a:lnTo>
                  <a:pt x="0" y="4294505"/>
                </a:lnTo>
                <a:close/>
              </a:path>
            </a:pathLst>
          </a:custGeom>
          <a:ln w="1587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5" name="Рисунок 8" descr="Рисунок 8"/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8845675" y="3579156"/>
            <a:ext cx="2400052" cy="328656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Прямоугольник 15"/>
          <p:cNvSpPr/>
          <p:nvPr/>
        </p:nvSpPr>
        <p:spPr>
          <a:xfrm>
            <a:off x="9807976" y="0"/>
            <a:ext cx="85325" cy="6865720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8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1181</Words>
  <Application>Microsoft Office PowerPoint</Application>
  <PresentationFormat>Лист A4 (210x297 мм)</PresentationFormat>
  <Paragraphs>261</Paragraphs>
  <Slides>24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1_Тема Office</vt:lpstr>
      <vt:lpstr>Презентация PowerPoint</vt:lpstr>
      <vt:lpstr>системная деятельность,  основанная на комплексе  взаимосвязанных целенаправленных действий, мероприятий, направленных на  информирование педагогических работников по  актуальным вопросам  аттестации</vt:lpstr>
      <vt:lpstr>Мероприятия, планируемые отделом в  2020-2021 учебном году</vt:lpstr>
      <vt:lpstr>Документы и бланки</vt:lpstr>
      <vt:lpstr>Вид раздела на сайте</vt:lpstr>
      <vt:lpstr>Документы и бланки</vt:lpstr>
      <vt:lpstr>Презентация PowerPoint</vt:lpstr>
      <vt:lpstr>Основополагающие документы аттестации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документообороту при проведении аттестации педагогических работников Московской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7</cp:lastModifiedBy>
  <cp:revision>154</cp:revision>
  <dcterms:modified xsi:type="dcterms:W3CDTF">2021-01-27T11:36:41Z</dcterms:modified>
</cp:coreProperties>
</file>