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311" r:id="rId4"/>
    <p:sldId id="305" r:id="rId5"/>
    <p:sldId id="310" r:id="rId6"/>
    <p:sldId id="306" r:id="rId7"/>
    <p:sldId id="288" r:id="rId8"/>
    <p:sldId id="290" r:id="rId9"/>
    <p:sldId id="299" r:id="rId10"/>
    <p:sldId id="291" r:id="rId11"/>
    <p:sldId id="292" r:id="rId12"/>
    <p:sldId id="293" r:id="rId13"/>
    <p:sldId id="312" r:id="rId14"/>
    <p:sldId id="316" r:id="rId15"/>
    <p:sldId id="303" r:id="rId16"/>
    <p:sldId id="313" r:id="rId17"/>
    <p:sldId id="315" r:id="rId18"/>
    <p:sldId id="268" r:id="rId19"/>
  </p:sldIdLst>
  <p:sldSz cx="9906000" cy="6858000" type="A4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1806" y="-5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Банько" userId="84b0e32050913e7d" providerId="LiveId" clId="{E2F936FD-B7F4-43A8-96A8-DE65E5CDF5C1}"/>
    <pc:docChg chg="delSld">
      <pc:chgData name="Антон Банько" userId="84b0e32050913e7d" providerId="LiveId" clId="{E2F936FD-B7F4-43A8-96A8-DE65E5CDF5C1}" dt="2020-09-14T08:56:57.743" v="6" actId="47"/>
      <pc:docMkLst>
        <pc:docMk/>
      </pc:docMkLst>
      <pc:sldChg chg="del">
        <pc:chgData name="Антон Банько" userId="84b0e32050913e7d" providerId="LiveId" clId="{E2F936FD-B7F4-43A8-96A8-DE65E5CDF5C1}" dt="2020-09-14T08:56:46.268" v="0" actId="47"/>
        <pc:sldMkLst>
          <pc:docMk/>
          <pc:sldMk cId="4282495519" sldId="261"/>
        </pc:sldMkLst>
      </pc:sldChg>
      <pc:sldChg chg="del">
        <pc:chgData name="Антон Банько" userId="84b0e32050913e7d" providerId="LiveId" clId="{E2F936FD-B7F4-43A8-96A8-DE65E5CDF5C1}" dt="2020-09-14T08:56:49.922" v="1" actId="47"/>
        <pc:sldMkLst>
          <pc:docMk/>
          <pc:sldMk cId="2534430109" sldId="262"/>
        </pc:sldMkLst>
      </pc:sldChg>
      <pc:sldChg chg="del">
        <pc:chgData name="Антон Банько" userId="84b0e32050913e7d" providerId="LiveId" clId="{E2F936FD-B7F4-43A8-96A8-DE65E5CDF5C1}" dt="2020-09-14T08:56:50.598" v="2" actId="47"/>
        <pc:sldMkLst>
          <pc:docMk/>
          <pc:sldMk cId="0" sldId="263"/>
        </pc:sldMkLst>
      </pc:sldChg>
      <pc:sldChg chg="del">
        <pc:chgData name="Антон Банько" userId="84b0e32050913e7d" providerId="LiveId" clId="{E2F936FD-B7F4-43A8-96A8-DE65E5CDF5C1}" dt="2020-09-14T08:56:51.632" v="3" actId="47"/>
        <pc:sldMkLst>
          <pc:docMk/>
          <pc:sldMk cId="3016928324" sldId="264"/>
        </pc:sldMkLst>
      </pc:sldChg>
      <pc:sldChg chg="del">
        <pc:chgData name="Антон Банько" userId="84b0e32050913e7d" providerId="LiveId" clId="{E2F936FD-B7F4-43A8-96A8-DE65E5CDF5C1}" dt="2020-09-14T08:56:55.206" v="4" actId="47"/>
        <pc:sldMkLst>
          <pc:docMk/>
          <pc:sldMk cId="4258437717" sldId="265"/>
        </pc:sldMkLst>
      </pc:sldChg>
      <pc:sldChg chg="del">
        <pc:chgData name="Антон Банько" userId="84b0e32050913e7d" providerId="LiveId" clId="{E2F936FD-B7F4-43A8-96A8-DE65E5CDF5C1}" dt="2020-09-14T08:56:56.822" v="5" actId="47"/>
        <pc:sldMkLst>
          <pc:docMk/>
          <pc:sldMk cId="2594589226" sldId="266"/>
        </pc:sldMkLst>
      </pc:sldChg>
      <pc:sldChg chg="del">
        <pc:chgData name="Антон Банько" userId="84b0e32050913e7d" providerId="LiveId" clId="{E2F936FD-B7F4-43A8-96A8-DE65E5CDF5C1}" dt="2020-09-14T08:56:57.743" v="6" actId="47"/>
        <pc:sldMkLst>
          <pc:docMk/>
          <pc:sldMk cId="1044338213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610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230EBC56-D9DD-462D-9DED-AE5910F959A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9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596444" y="2657692"/>
            <a:ext cx="6566607" cy="415499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596444" y="3886201"/>
            <a:ext cx="6566607" cy="30777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196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394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591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788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Rectangle 1040"/>
          <p:cNvSpPr/>
          <p:nvPr/>
        </p:nvSpPr>
        <p:spPr>
          <a:xfrm rot="10800000" flipH="1" flipV="1">
            <a:off x="3" y="1"/>
            <a:ext cx="2261973" cy="6858001"/>
          </a:xfrm>
          <a:prstGeom prst="rect">
            <a:avLst/>
          </a:prstGeom>
          <a:solidFill>
            <a:srgbClr val="E1E2E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200" i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81B4-9DBE-42A0-9AAA-FB0390EAEAC5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87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AFC3-6605-41BA-A778-059F0D2732A2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45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3AEF-FD9D-4431-9709-E361DD578379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1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2C16-6283-4563-97D6-A5C277D716F8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E222-7954-4595-9709-37863B6651E2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05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D76F6BF-040D-47D9-981F-35BD732D7602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8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7385-5BE8-4E84-BD4B-42E27A199C24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13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56D7-9836-4BFF-B86F-DBAF0106E2AF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5B25-D9D8-4725-90B6-4AFC1E3E39F7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57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BEFB-37BA-41C4-991F-72ED5E05C365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73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88FD-5C5B-4CAE-A926-D542E390C593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9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F6BF-040D-47D9-981F-35BD732D7602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7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91193" y="274639"/>
            <a:ext cx="9219508" cy="353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95300" y="1600203"/>
            <a:ext cx="8915400" cy="640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556145" y="6531328"/>
            <a:ext cx="273656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</p:sldLayoutIdLst>
  <p:transition spd="med"/>
  <p:txStyles>
    <p:titleStyle>
      <a:lvl1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1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all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897" marR="0" indent="-342897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74695" marR="0" indent="-317498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04893" marR="0" indent="-1904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00190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57387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14585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71782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8979" marR="0" indent="-228599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86177" marR="0" indent="-228598" algn="l" defTabSz="457196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8156-65DE-42B6-823C-93602EFEFAF7}" type="datetime1">
              <a:rPr lang="ru-RU" smtClean="0"/>
              <a:t>17.12.2020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3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.me/nmcmosobl" TargetMode="External"/><Relationship Id="rId7" Type="http://schemas.openxmlformats.org/officeDocument/2006/relationships/hyperlink" Target="https://bit.ly/2SBbA6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vk.com/club199061652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nmcmosobl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"/>
          <p:cNvSpPr/>
          <p:nvPr/>
        </p:nvSpPr>
        <p:spPr>
          <a:xfrm>
            <a:off x="1532" y="4986"/>
            <a:ext cx="2258915" cy="6848028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dirty="0"/>
          </a:p>
        </p:txBody>
      </p:sp>
      <p:pic>
        <p:nvPicPr>
          <p:cNvPr id="34" name="Рисунок 8" descr="Рисунок 8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347912" y="873956"/>
            <a:ext cx="3344351" cy="457966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ОБ УТВЕРЖДЕНИИ ЗАКЛЮЧЕНИЯ СОГЛАШЕНИЙ О РЕАЛИЗАЦИИ ПИЛОТНЫХ ПРОЕКТОВ  ПО ЦИФРОВИЗАЦИИ ГОРОДСКОГО ХОЗЯЙСТВА НА ТЕРРИТОРИИ ОТДЕЛЬНЫХ МУНИЦИПАЛЬНЫХ ОБРАЗОВАНИЙ МОСКОВСКОЙ ОБЛАСТИ"/>
          <p:cNvSpPr txBox="1"/>
          <p:nvPr/>
        </p:nvSpPr>
        <p:spPr>
          <a:xfrm>
            <a:off x="2398643" y="2922098"/>
            <a:ext cx="7507357" cy="121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196">
              <a:lnSpc>
                <a:spcPct val="130000"/>
              </a:lnSpc>
              <a:defRPr sz="2000" cap="all">
                <a:solidFill>
                  <a:srgbClr val="1F497D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Проведение творческих мероприятий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азвание 1">
            <a:extLst>
              <a:ext uri="{FF2B5EF4-FFF2-40B4-BE49-F238E27FC236}">
                <a16:creationId xmlns:a16="http://schemas.microsoft.com/office/drawing/2014/main" xmlns="" id="{ACC74EBD-F2C3-4C73-AFB4-1A0CD1FF1751}"/>
              </a:ext>
            </a:extLst>
          </p:cNvPr>
          <p:cNvSpPr txBox="1"/>
          <p:nvPr/>
        </p:nvSpPr>
        <p:spPr>
          <a:xfrm>
            <a:off x="2398644" y="5541620"/>
            <a:ext cx="6808104" cy="1174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Montserrat Regular"/>
              </a:rPr>
              <a:t>Петрова Светлана Николаевна</a:t>
            </a:r>
            <a:endParaRPr lang="ru-RU" b="1" dirty="0">
              <a:solidFill>
                <a:schemeClr val="accent1">
                  <a:lumMod val="75000"/>
                </a:schemeClr>
              </a:solidFill>
              <a:sym typeface="Montserrat Regular"/>
            </a:endParaRPr>
          </a:p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sym typeface="Montserrat Regular"/>
              </a:rPr>
              <a:t>заведующая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sym typeface="Montserrat Regular"/>
              </a:rPr>
              <a:t>отделом организации и контроля проведения творческих мероприятий</a:t>
            </a:r>
            <a:endParaRPr lang="ru-RU" dirty="0">
              <a:solidFill>
                <a:schemeClr val="accent1">
                  <a:lumMod val="75000"/>
                </a:schemeClr>
              </a:solidFill>
              <a:sym typeface="Montserrat Regular"/>
            </a:endParaRPr>
          </a:p>
          <a:p>
            <a:pPr>
              <a:spcBef>
                <a:spcPts val="500"/>
              </a:spcBef>
              <a:defRPr sz="17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sym typeface="Montserrat Regular"/>
              </a:rPr>
              <a:t>Научно-методического центра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765D8D3-8598-45A6-BE24-6275A3F87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804" y="607322"/>
            <a:ext cx="5410200" cy="18002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417638"/>
            <a:ext cx="8915400" cy="3908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«Международный»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 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творческом мероприятии представителей не менее 3-х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жюри и (или) Оргкомитета представителей зарубежных стран;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наличие МК МО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учредителей творческого мероприятия. На присвоение статуса «Международный» может претендовать творческое мероприятие, не менее трёх раз подряд проводимое в статусе «Всероссийский».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0651E79A-E3C8-4362-A093-10246452CFC9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7A7C274E-47C4-4591-9833-97B6677D9B6B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82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98494" y="353505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endParaRPr lang="ru-RU" sz="20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defTabSz="371521">
              <a:spcBef>
                <a:spcPts val="0"/>
              </a:spcBef>
              <a:defRPr/>
            </a:pPr>
            <a:r>
              <a:rPr lang="ru-RU" sz="2000" b="1" kern="0" cap="all" dirty="0" smtClean="0">
                <a:solidFill>
                  <a:schemeClr val="accent1">
                    <a:lumMod val="50000"/>
                  </a:schemeClr>
                </a:solidFill>
              </a:rPr>
              <a:t>Предоставление отчётной информации в НМЦ</a:t>
            </a:r>
          </a:p>
          <a:p>
            <a:pPr defTabSz="371521">
              <a:spcBef>
                <a:spcPts val="0"/>
              </a:spcBef>
              <a:defRPr/>
            </a:pPr>
            <a:r>
              <a:rPr lang="ru-RU" sz="2000" b="1" kern="0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Приложение № </a:t>
            </a:r>
            <a:r>
              <a:rPr lang="ru-RU" sz="2000" b="1" kern="0" cap="all" dirty="0" smtClean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2, 3, 4  Распоряжения № </a:t>
            </a:r>
            <a:r>
              <a:rPr lang="ru-RU" sz="2000" b="1" kern="0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17 </a:t>
            </a:r>
            <a:r>
              <a:rPr lang="ru-RU" sz="2000" b="1" kern="0" cap="all" dirty="0" smtClean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РВ-31 </a:t>
            </a:r>
            <a:r>
              <a:rPr lang="ru-RU" sz="2000" b="1" kern="0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от 16.03.2020 года</a:t>
            </a:r>
          </a:p>
          <a:p>
            <a:pPr defTabSz="371521">
              <a:spcBef>
                <a:spcPts val="0"/>
              </a:spcBef>
              <a:defRPr/>
            </a:pPr>
            <a:endParaRPr lang="ru-RU" sz="20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defTabSz="371521">
              <a:spcBef>
                <a:spcPts val="0"/>
              </a:spcBef>
              <a:defRPr/>
            </a:pPr>
            <a:endParaRPr lang="ru-RU" sz="20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8494" y="1269196"/>
            <a:ext cx="8915400" cy="3908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•      Форма отчёта и итогового протокола направляется в  НМЦ 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электронной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версии </a:t>
            </a: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Word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и </a:t>
            </a:r>
            <a:r>
              <a:rPr lang="ru-RU" sz="1600" cap="all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scan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заверенные печатью и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подписью руководителя учреждения-организатора  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течение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пяти рабочих дней по факту завершения творческого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мероприятия. 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14 дней до начала творческого мероприятия организаторы предоставляют в НМЦ пресс-релиз о предстоящем мероприятии, содержащим место проведения, дата проведения, составом жюри, количеством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участников.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Пост-релиз предоставляется в пятидневный срок, вместе с документами о прошедшем мероприятии (отчётом и протоколом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).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Данные документы направляются в едином письме на электронную почту НМЦ без нарушения сроков. 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594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 smtClean="0">
                <a:solidFill>
                  <a:schemeClr val="accent1">
                    <a:lumMod val="50000"/>
                  </a:schemeClr>
                </a:solidFill>
              </a:rPr>
              <a:t>О награждении участников 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5300" y="1417637"/>
            <a:ext cx="8915400" cy="4466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 зависимости от достигнутых участниками конкурса окончательных результатов жюри имеет право в пределах установленного количества призовых мест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присуждать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 звания: лауреатов I  степени (не более одного по каждой номинации в каждой возрастной группе);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лауреатов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II степени (не более двух по каждой номинации в каждой возрастной группе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algn="l"/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лауреатов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III степени (не более трех по каждой номинации в каждой возрастной группе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algn="l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 присуждать не все призовые места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l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присуждать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Гран-При (не более одного на творческое мероприятие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целом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algn="l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отмечать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участников специальными дипломами и призами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соответствии с Положением о проведении творческого мероприятия.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62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 smtClean="0">
                <a:solidFill>
                  <a:schemeClr val="accent1">
                    <a:lumMod val="50000"/>
                  </a:schemeClr>
                </a:solidFill>
              </a:rPr>
              <a:t>Рекомендации проведения мероприятия </a:t>
            </a:r>
          </a:p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 smtClean="0">
                <a:solidFill>
                  <a:schemeClr val="accent1">
                    <a:lumMod val="50000"/>
                  </a:schemeClr>
                </a:solidFill>
              </a:rPr>
              <a:t>в дистанционном формате</a:t>
            </a:r>
            <a:endParaRPr lang="ru-RU" sz="2200" b="1" kern="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5300" y="1417637"/>
            <a:ext cx="8915400" cy="4466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В положении должен быть указан формат проведения – дистанционный.</a:t>
            </a:r>
          </a:p>
          <a:p>
            <a:pPr algn="just"/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Прописаны чёткие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критерии оценки,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согласованные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 председателем жюри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Критерии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оценки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индивидуальном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протоколе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члена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жюри и итоговом протоколе должны быть идентичны положению.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положении прописать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чёткие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требования к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видео/фото файлам.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При приёме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заявок на участие в мероприятии, организаторам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необходимо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просматривать видеозаписи на предмет исполнения требований, прописанных в положении, чтобы избежать недоразумений в дальнейшем.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Чётко прописать почему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могут не принять заявку от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желающего участвовать.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   Прописать в положении варианты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проведения прослушиваний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просмотров членами жюри (удалённо или на территории организатора).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Чётко</a:t>
            </a:r>
            <a:r>
              <a:rPr lang="ru-RU" sz="1600" dirty="0" smtClean="0"/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выдерживать при награждении условия, прописанные в положении (возрастные группы и номинации).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0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 smtClean="0">
                <a:solidFill>
                  <a:schemeClr val="accent1">
                    <a:lumMod val="50000"/>
                  </a:schemeClr>
                </a:solidFill>
              </a:rPr>
              <a:t>Рекомендации для членов жюри при проведении мероприятия в дистанционном формате</a:t>
            </a:r>
            <a:endParaRPr lang="ru-RU" sz="2200" b="1" kern="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5300" y="1417638"/>
            <a:ext cx="8915400" cy="4456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Каждый член жюри заполняет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индивидуальный протокол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по критериям оценки, которые прописаны в каждом положении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творческого мероприятия. </a:t>
            </a:r>
          </a:p>
          <a:p>
            <a:pPr algn="just"/>
            <a:endParaRPr lang="ru-RU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При этом прописывает главные замечания или преимущества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выступления каждого участника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протоколе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редоставляет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свой протокол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ответственному секретарю жюри для заполнения итогового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протокола.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Вырабатывается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общий оценочный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балл.</a:t>
            </a:r>
          </a:p>
          <a:p>
            <a:pPr algn="just"/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Составляется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итоговый протокол мероприятия. К итоговому протоколу прикладываются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 протоколы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всех членов жюри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ru-RU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•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Протоколы фиксации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недочётов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и рекомендаций членами жюри во время  выступления/просмотра предоставляются по запросу образовательному учреждению или родителям участника.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11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4514" y="305994"/>
            <a:ext cx="8420100" cy="59653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b="1" cap="all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Основные нарушения распоряжения Министерства культуры Московской области организаторами творческих мероприятий </a:t>
            </a:r>
            <a:endParaRPr lang="ru-RU" sz="1800" b="1" cap="all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487A10F8-3390-4251-A98E-5E9199497537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E82C339-D259-42BC-9711-3729A0316F4F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95739" y="1252200"/>
            <a:ext cx="8052869" cy="4293835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Превышение количества возрастных групп.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Нарушение сроков подачи заявок на проведение.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Заявки поступают от  Управлений (отделов, комитетов) культуры.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Присутствие в жюри более двух представителей из одной организации.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Нарушение сроков предоставления отчётности, нарушение форм отчётности.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Деление призовых мест.</a:t>
            </a: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l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2655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</a:rPr>
              <a:t>Финансовые условия проведения творческого мероприятия</a:t>
            </a:r>
            <a:endParaRPr lang="ru-RU" sz="20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483" y="1311966"/>
            <a:ext cx="8915400" cy="4949686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Финансовое обеспечение организации и проведения творческих мероприятий возможно за счет организационных взносов и (или) иных источников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Организационный взнос на участие в творческих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мероприятиях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устанавливается на основании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0" indent="0" algn="just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утвержденного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перечня платных услуг для учреждений, подведомственных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МК МО;</a:t>
            </a:r>
          </a:p>
          <a:p>
            <a:pPr marL="0" indent="0" algn="just">
              <a:buNone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документов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регламентирующих оказание платных услуг, и иных документов для других организаций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Расходование средств, полученных от взимания организационного взноса, осуществляется в соответствии со сметой, утвержденной уполномоченным органом местного самоуправления и (или) руководителем учреждения, подведомственного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МК МО.</a:t>
            </a:r>
          </a:p>
          <a:p>
            <a:pPr marL="0" indent="0" algn="just"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К положению мероприятия прикладывается Приложение с финансовыми условиями. Приложение утверждается на уровне муниципалитета. </a:t>
            </a:r>
            <a:endParaRPr lang="ru-RU" sz="1600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77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Прямоугольник"/>
          <p:cNvSpPr/>
          <p:nvPr/>
        </p:nvSpPr>
        <p:spPr>
          <a:xfrm>
            <a:off x="1532" y="4986"/>
            <a:ext cx="2258915" cy="6848028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/>
          </a:p>
        </p:txBody>
      </p:sp>
      <p:pic>
        <p:nvPicPr>
          <p:cNvPr id="370" name="Рисунок 8" descr="Рисунок 8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347912" y="873956"/>
            <a:ext cx="3344351" cy="4579660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Прямоугольник 15"/>
          <p:cNvSpPr txBox="1"/>
          <p:nvPr/>
        </p:nvSpPr>
        <p:spPr>
          <a:xfrm>
            <a:off x="2901549" y="1224794"/>
            <a:ext cx="6162937" cy="1706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14000"/>
              </a:lnSpc>
              <a:defRPr sz="4000" cap="all">
                <a:solidFill>
                  <a:srgbClr val="40404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br>
              <a:rPr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</a:br>
            <a:r>
              <a:rPr lang="ru-RU" sz="1600"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Больше интересной и полезной информации о </a:t>
            </a:r>
            <a:r>
              <a:rPr lang="ru-RU" sz="1600" dirty="0" smtClean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нас можно </a:t>
            </a:r>
            <a:r>
              <a:rPr lang="ru-RU" sz="1600"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найти на ресурсах</a:t>
            </a:r>
          </a:p>
          <a:p>
            <a:pPr>
              <a:lnSpc>
                <a:spcPct val="114000"/>
              </a:lnSpc>
              <a:defRPr sz="4000" cap="all">
                <a:solidFill>
                  <a:srgbClr val="40404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ru-RU" sz="2000" b="1" dirty="0">
                <a:solidFill>
                  <a:srgbClr val="073E8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научно-методического центра</a:t>
            </a:r>
            <a:endParaRPr sz="2000" b="1" dirty="0">
              <a:solidFill>
                <a:srgbClr val="073E87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pic>
        <p:nvPicPr>
          <p:cNvPr id="11" name="Рисунок 10">
            <a:hlinkClick r:id="rId3"/>
            <a:extLst>
              <a:ext uri="{FF2B5EF4-FFF2-40B4-BE49-F238E27FC236}">
                <a16:creationId xmlns:a16="http://schemas.microsoft.com/office/drawing/2014/main" xmlns="" id="{267C66CD-1266-4FB1-A8B2-E0B73A9E0C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896" y="3613665"/>
            <a:ext cx="1250855" cy="1250855"/>
          </a:xfrm>
          <a:prstGeom prst="rect">
            <a:avLst/>
          </a:prstGeom>
        </p:spPr>
      </p:pic>
      <p:pic>
        <p:nvPicPr>
          <p:cNvPr id="43" name="Рисунок 42">
            <a:hlinkClick r:id="rId5"/>
            <a:extLst>
              <a:ext uri="{FF2B5EF4-FFF2-40B4-BE49-F238E27FC236}">
                <a16:creationId xmlns:a16="http://schemas.microsoft.com/office/drawing/2014/main" xmlns="" id="{B6D2CD00-C8ED-4593-B424-BF1FF5D740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1" y="3613665"/>
            <a:ext cx="1631549" cy="1250855"/>
          </a:xfrm>
          <a:prstGeom prst="rect">
            <a:avLst/>
          </a:prstGeom>
        </p:spPr>
      </p:pic>
      <p:pic>
        <p:nvPicPr>
          <p:cNvPr id="45" name="Рисунок 44">
            <a:hlinkClick r:id="rId7"/>
            <a:extLst>
              <a:ext uri="{FF2B5EF4-FFF2-40B4-BE49-F238E27FC236}">
                <a16:creationId xmlns:a16="http://schemas.microsoft.com/office/drawing/2014/main" xmlns="" id="{4341B007-551F-4E39-BD9D-456D2AE49F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556" y="3428998"/>
            <a:ext cx="1620188" cy="1620188"/>
          </a:xfrm>
          <a:prstGeom prst="rect">
            <a:avLst/>
          </a:prstGeom>
        </p:spPr>
      </p:pic>
      <p:pic>
        <p:nvPicPr>
          <p:cNvPr id="47" name="Рисунок 46">
            <a:hlinkClick r:id="rId9"/>
            <a:extLst>
              <a:ext uri="{FF2B5EF4-FFF2-40B4-BE49-F238E27FC236}">
                <a16:creationId xmlns:a16="http://schemas.microsoft.com/office/drawing/2014/main" xmlns="" id="{09945D63-BDD7-49D0-BA02-E22E133FAE0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115" y="3429000"/>
            <a:ext cx="1620186" cy="16201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062" y="1515085"/>
            <a:ext cx="86154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Распоряжения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МК МО от 16.03.2020 г. № 17 РВ-31 «Об утверждении Порядка отбора, организации и проведения творческих мероприятий в сфере художественного образования МО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 Распоряжение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МК МО от 20.11.2020 г. №17-РВ-158 «Об утверждении Перечня творческих мероприятий в сфере художественного образования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2021 год».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3062" y="427038"/>
            <a:ext cx="8850037" cy="747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2000" b="1" kern="0" cap="all" dirty="0">
                <a:solidFill>
                  <a:schemeClr val="accent1">
                    <a:lumMod val="50000"/>
                  </a:schemeClr>
                </a:solidFill>
              </a:rPr>
              <a:t>Нормативная база для проведения творческих мероприятий в </a:t>
            </a:r>
            <a:endParaRPr lang="ru-RU" sz="2000" b="1" kern="0" cap="al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defTabSz="371521">
              <a:spcBef>
                <a:spcPts val="0"/>
              </a:spcBef>
              <a:defRPr/>
            </a:pPr>
            <a:r>
              <a:rPr lang="ru-RU" sz="2000" b="1" kern="0" cap="all" dirty="0" smtClean="0">
                <a:solidFill>
                  <a:schemeClr val="accent1">
                    <a:lumMod val="50000"/>
                  </a:schemeClr>
                </a:solidFill>
              </a:rPr>
              <a:t>сфере </a:t>
            </a:r>
            <a:r>
              <a:rPr lang="ru-RU" sz="2000" b="1" kern="0" cap="all" dirty="0">
                <a:solidFill>
                  <a:schemeClr val="accent1">
                    <a:lumMod val="50000"/>
                  </a:schemeClr>
                </a:solidFill>
              </a:rPr>
              <a:t>художественного образования Московской области</a:t>
            </a:r>
            <a:endParaRPr lang="ru-RU" sz="2000" b="1" kern="0" cap="all" dirty="0">
              <a:solidFill>
                <a:schemeClr val="accent1">
                  <a:lumMod val="50000"/>
                </a:schemeClr>
              </a:solidFill>
              <a:sym typeface="Montserrat Bold"/>
            </a:endParaRPr>
          </a:p>
        </p:txBody>
      </p:sp>
    </p:spTree>
    <p:extLst>
      <p:ext uri="{BB962C8B-B14F-4D97-AF65-F5344CB8AC3E}">
        <p14:creationId xmlns:p14="http://schemas.microsoft.com/office/powerpoint/2010/main" val="37384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40EF01E-DEE0-4BD7-BCA8-875D926B0940}"/>
              </a:ext>
            </a:extLst>
          </p:cNvPr>
          <p:cNvSpPr txBox="1"/>
          <p:nvPr/>
        </p:nvSpPr>
        <p:spPr>
          <a:xfrm>
            <a:off x="506896" y="1148641"/>
            <a:ext cx="8934460" cy="4652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Общие положения.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Критерии присвоения статуса творческим мероприятиям: «Межзональный», «Областной», «Всероссийский», «Международный».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Порядок подачи заявок 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Учредители и организаторы.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Порядок организации и деятельности жюри.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Награждение участников. 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Финансовые условия.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Отчётность.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Приложение № 1 (перечень необходимых документов).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Приложение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№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 (протокол члена жюри).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Приложение № 3 (итоговый протокол заседания жюри).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Приложение № 4 (форма отчёта).</a:t>
            </a:r>
          </a:p>
          <a:p>
            <a:pPr>
              <a:lnSpc>
                <a:spcPct val="1200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9">
            <a:extLst>
              <a:ext uri="{FF2B5EF4-FFF2-40B4-BE49-F238E27FC236}">
                <a16:creationId xmlns:a16="http://schemas.microsoft.com/office/drawing/2014/main" xmlns="" id="{B39897BF-E630-4B84-93CB-FB569829501E}"/>
              </a:ext>
            </a:extLst>
          </p:cNvPr>
          <p:cNvSpPr txBox="1"/>
          <p:nvPr/>
        </p:nvSpPr>
        <p:spPr>
          <a:xfrm>
            <a:off x="642196" y="933198"/>
            <a:ext cx="879916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371521">
              <a:defRPr sz="2200">
                <a:solidFill>
                  <a:srgbClr val="4B505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pPr marL="0" marR="0" lvl="0" indent="0" defTabSz="37152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4B5050"/>
              </a:solidFill>
              <a:effectLst/>
              <a:uLnTx/>
              <a:uFillTx/>
              <a:latin typeface="Montserrat Bold"/>
              <a:sym typeface="Montserrat Bold"/>
            </a:endParaRPr>
          </a:p>
        </p:txBody>
      </p:sp>
      <p:sp>
        <p:nvSpPr>
          <p:cNvPr id="10" name="Квадрат">
            <a:extLst>
              <a:ext uri="{FF2B5EF4-FFF2-40B4-BE49-F238E27FC236}">
                <a16:creationId xmlns:a16="http://schemas.microsoft.com/office/drawing/2014/main" xmlns="" id="{93D40C4D-797A-494A-8F5C-5007E5903389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C27868E3-371A-4841-8807-14359BF9834E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687" y="198578"/>
            <a:ext cx="934939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1">
              <a:lnSpc>
                <a:spcPct val="120000"/>
              </a:lnSpc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</a:rPr>
              <a:t>СОДЕРЖАНИЕ</a:t>
            </a:r>
          </a:p>
          <a:p>
            <a:pPr lvl="0" algn="ctr" hangingPunct="1">
              <a:lnSpc>
                <a:spcPct val="120000"/>
              </a:lnSpc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</a:rPr>
              <a:t>МК </a:t>
            </a:r>
            <a:r>
              <a:rPr lang="ru-RU" sz="1600" b="1" cap="all" dirty="0">
                <a:solidFill>
                  <a:schemeClr val="accent1">
                    <a:lumMod val="50000"/>
                  </a:schemeClr>
                </a:solidFill>
              </a:rPr>
              <a:t>МО от 16.03.2020 г. № 17 РВ-31 «Об утверждении Порядка отбора, организации и проведения творческих </a:t>
            </a: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</a:rPr>
              <a:t>мероприятий  </a:t>
            </a:r>
          </a:p>
          <a:p>
            <a:pPr lvl="0" algn="ctr" hangingPunct="1">
              <a:lnSpc>
                <a:spcPct val="120000"/>
              </a:lnSpc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b="1" cap="all" dirty="0">
                <a:solidFill>
                  <a:schemeClr val="accent1">
                    <a:lumMod val="50000"/>
                  </a:schemeClr>
                </a:solidFill>
              </a:rPr>
              <a:t>сфере художественного образования МО».</a:t>
            </a:r>
          </a:p>
        </p:txBody>
      </p:sp>
    </p:spTree>
    <p:extLst>
      <p:ext uri="{BB962C8B-B14F-4D97-AF65-F5344CB8AC3E}">
        <p14:creationId xmlns:p14="http://schemas.microsoft.com/office/powerpoint/2010/main" val="23410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5951" y="1283516"/>
            <a:ext cx="8615495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 Заявки на проведение  творческих мероприятий принимаются  Научно-методическим центром от Главы муниципального образования с полным пакетом документов до 15 мая текущего года на следующий календарный год. 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 Заявка подается единая, от всего муниципального образования на все творческие мероприятия. </a:t>
            </a: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  Заявка  включает в себя перечень  необходимых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документов для подготовки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проведения. (Приложение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распоряжения).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9542" y="290471"/>
            <a:ext cx="8850037" cy="747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1600" b="1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Подача заявок на включение в  ежегодный </a:t>
            </a:r>
          </a:p>
          <a:p>
            <a:pPr defTabSz="371521">
              <a:spcBef>
                <a:spcPts val="0"/>
              </a:spcBef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перечень </a:t>
            </a:r>
            <a:r>
              <a:rPr lang="ru-RU" sz="1600" b="1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творческих мероприятий </a:t>
            </a:r>
          </a:p>
        </p:txBody>
      </p:sp>
    </p:spTree>
    <p:extLst>
      <p:ext uri="{BB962C8B-B14F-4D97-AF65-F5344CB8AC3E}">
        <p14:creationId xmlns:p14="http://schemas.microsoft.com/office/powerpoint/2010/main" val="174229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565" y="856133"/>
            <a:ext cx="9165533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Титульный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лист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История творческого мероприятия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Цели и задачи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Учредители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Оргкомитет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и организаторы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Время и место, форма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проведения (очная, дистанционная).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Номинации и возрастные группы (не более пяти возрастных групп в рамках одной номинации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Условия участия в конкурсе, этапы конкурса (если они есть), программные требования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Критерии оценок конкурсных выступлений и просмотров творческих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работ.</a:t>
            </a:r>
          </a:p>
          <a:p>
            <a:endParaRPr lang="ru-RU" sz="9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Порядок жеребьёвки участников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9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Порядок награждения победителей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Порядок подачи заявок на участие в творческом мероприятии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13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Информация для контактов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14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Форма заявки на участие в творческом мероприятии (с указанием при необходимости потребности в технических средствах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endParaRPr lang="ru-RU" sz="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. Финансовые условия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sz="1400" i="1" dirty="0" smtClean="0">
                <a:solidFill>
                  <a:schemeClr val="accent2"/>
                </a:solidFill>
              </a:rPr>
              <a:t>Очерёдность пунктов не должна быть нарушена. </a:t>
            </a:r>
            <a:endParaRPr lang="ru-RU" sz="1400" i="1" dirty="0">
              <a:solidFill>
                <a:schemeClr val="accent2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3061" y="188499"/>
            <a:ext cx="8850037" cy="747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71521"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1">
                    <a:lumMod val="50000"/>
                  </a:schemeClr>
                </a:solidFill>
                <a:latin typeface="Montserrat Bold"/>
                <a:sym typeface="Montserrat Bold"/>
              </a:rPr>
              <a:t>Структура содержания проекта положения творческого мероприятия</a:t>
            </a:r>
          </a:p>
          <a:p>
            <a:pPr defTabSz="371521">
              <a:spcBef>
                <a:spcPts val="0"/>
              </a:spcBef>
              <a:defRPr/>
            </a:pPr>
            <a:r>
              <a:rPr lang="ru-RU" sz="1800" b="1" kern="0" dirty="0" smtClean="0">
                <a:solidFill>
                  <a:schemeClr val="accent1">
                    <a:lumMod val="50000"/>
                  </a:schemeClr>
                </a:solidFill>
                <a:latin typeface="Montserrat Bold"/>
                <a:sym typeface="Montserrat Bold"/>
              </a:rPr>
              <a:t>Приложение № 1 распоряжения № 17 РВ-30 от 16.03.2020 года</a:t>
            </a:r>
            <a:endParaRPr lang="ru-RU" sz="1800" b="1" kern="0" dirty="0">
              <a:solidFill>
                <a:schemeClr val="accent1">
                  <a:lumMod val="50000"/>
                </a:schemeClr>
              </a:solidFill>
              <a:latin typeface="Montserrat Bold"/>
              <a:sym typeface="Montserrat Bold"/>
            </a:endParaRPr>
          </a:p>
        </p:txBody>
      </p:sp>
    </p:spTree>
    <p:extLst>
      <p:ext uri="{BB962C8B-B14F-4D97-AF65-F5344CB8AC3E}">
        <p14:creationId xmlns:p14="http://schemas.microsoft.com/office/powerpoint/2010/main" val="226316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  <a:t>Критерии присвоения статуса творческого мероприятия</a:t>
            </a:r>
            <a:b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  <a:sym typeface="Montserrat Bold"/>
              </a:rPr>
            </a:br>
            <a:endParaRPr lang="ru-RU" sz="2200" b="1" kern="0" cap="all" dirty="0">
              <a:solidFill>
                <a:schemeClr val="accent1">
                  <a:lumMod val="50000"/>
                </a:schemeClr>
              </a:solidFill>
              <a:sym typeface="Montserrat 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238" y="1361662"/>
            <a:ext cx="8847483" cy="48271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«Межзональный»</a:t>
            </a:r>
          </a:p>
          <a:p>
            <a:pPr marL="0" indent="0" algn="just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творческом мероприятии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представителей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не менее 2-х зон методического руководства организаций профессионального и высшего профессионального образования Московской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 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жюри и (или) организационного комитета (далее — Оргкомитета) творческого мероприятия представителей региональных организаций профессионального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19CBAF9A-877A-4B73-802C-DAE50C1FCE01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4570141-5DD0-4477-8D2A-7D8F793C0965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77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98816"/>
            <a:ext cx="8806744" cy="673628"/>
          </a:xfrm>
        </p:spPr>
        <p:txBody>
          <a:bodyPr>
            <a:noAutofit/>
          </a:bodyPr>
          <a:lstStyle/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</a:rPr>
              <a:t>Критерии присвоения статуса творческого мероприятия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54119"/>
            <a:ext cx="8915400" cy="5373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«Областной» («Региональный»)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до 3-х номинаций включительно — участие в творческом мероприятии представителей не менее 1/5 от общего числа муниципальных образований Московской 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до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5-ти номинаций включительно — участие в творческом мероприятии представителей не менее 1/4 от общего числа муниципальных образований Московской области;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свыше 5-ти номинаций — участие в творческом мероприятии представителей не менее 1/3 от общего числа муниципальных образований Московской области;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381FDE4C-D91C-4240-9179-380018C30A23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8606A529-553B-405C-B441-724E00737AFA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634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AD28A-7AC0-44BD-AE55-BD6D42AC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98816"/>
            <a:ext cx="8806744" cy="673628"/>
          </a:xfrm>
        </p:spPr>
        <p:txBody>
          <a:bodyPr>
            <a:noAutofit/>
          </a:bodyPr>
          <a:lstStyle/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</a:rPr>
              <a:t>Критерии присвоения статуса творческого мероприятия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5C37F3ED-D912-400F-AA1B-90AD036C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7965"/>
            <a:ext cx="8915400" cy="53735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«Областной» («Региональный»)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 наличие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учредителей творческого мероприятия представителей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МК МО; </a:t>
            </a: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жюри и (или) Оргкомитета представителей организаций профессионального и высшего профессионального образования Московской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области;</a:t>
            </a: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на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присвоение статуса «Областной» может претендовать творческое мероприятие, не менее трёх раз подряд проводимое в статусе «Межзональный». </a:t>
            </a:r>
          </a:p>
        </p:txBody>
      </p:sp>
      <p:sp>
        <p:nvSpPr>
          <p:cNvPr id="7" name="Квадрат">
            <a:extLst>
              <a:ext uri="{FF2B5EF4-FFF2-40B4-BE49-F238E27FC236}">
                <a16:creationId xmlns:a16="http://schemas.microsoft.com/office/drawing/2014/main" xmlns="" id="{381FDE4C-D91C-4240-9179-380018C30A23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0406754-DE36-4B9A-A337-6314329D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33088" y="6486593"/>
            <a:ext cx="372911" cy="362964"/>
          </a:xfrm>
        </p:spPr>
        <p:txBody>
          <a:bodyPr/>
          <a:lstStyle/>
          <a:p>
            <a:pPr algn="ctr"/>
            <a:fld id="{B19B0651-EE4F-4900-A07F-96A6BFA9D0F0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1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371521">
              <a:spcBef>
                <a:spcPts val="0"/>
              </a:spcBef>
              <a:defRPr/>
            </a:pPr>
            <a:r>
              <a:rPr lang="ru-RU" sz="2200" b="1" kern="0" cap="all" dirty="0">
                <a:solidFill>
                  <a:schemeClr val="accent1">
                    <a:lumMod val="50000"/>
                  </a:schemeClr>
                </a:solidFill>
              </a:rPr>
              <a:t>Критерии присвоения статуса творческого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417638"/>
            <a:ext cx="8592256" cy="500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«Всероссийский»</a:t>
            </a:r>
          </a:p>
          <a:p>
            <a:pPr marL="0" indent="0" algn="just"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  представительство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не менее 5-ти субъектов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участие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жюри и (или) оргкомитета представителей не менее 2-х федеральных округов или городов федерального значения;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•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наличие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составе учредителей творческого мероприятия представителей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МК МО.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На присвоение статуса «Всероссийский» может претендовать творческое мероприятие, не менее трёх раз подряд проводимое в статусе «Областной».</a:t>
            </a:r>
          </a:p>
        </p:txBody>
      </p:sp>
      <p:sp>
        <p:nvSpPr>
          <p:cNvPr id="5" name="Квадрат">
            <a:extLst>
              <a:ext uri="{FF2B5EF4-FFF2-40B4-BE49-F238E27FC236}">
                <a16:creationId xmlns:a16="http://schemas.microsoft.com/office/drawing/2014/main" xmlns="" id="{5715AED2-A38A-4F7E-AB86-6BB31733AB02}"/>
              </a:ext>
            </a:extLst>
          </p:cNvPr>
          <p:cNvSpPr/>
          <p:nvPr/>
        </p:nvSpPr>
        <p:spPr>
          <a:xfrm>
            <a:off x="9533089" y="6486593"/>
            <a:ext cx="379127" cy="379127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</p:spPr>
        <p:txBody>
          <a:bodyPr lIns="45719" rIns="45719" anchor="ctr"/>
          <a:lstStyle/>
          <a:p>
            <a:pPr defTabSz="389360">
              <a:defRPr sz="1500"/>
            </a:pPr>
            <a:endParaRPr sz="1500" dirty="0">
              <a:cs typeface="Calibri"/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77D299D-F33E-4AE6-B0AF-A23C35B22DA8}"/>
              </a:ext>
            </a:extLst>
          </p:cNvPr>
          <p:cNvSpPr txBox="1">
            <a:spLocks/>
          </p:cNvSpPr>
          <p:nvPr/>
        </p:nvSpPr>
        <p:spPr>
          <a:xfrm>
            <a:off x="9560859" y="6556728"/>
            <a:ext cx="332442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92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1193</Words>
  <Application>Microsoft Office PowerPoint</Application>
  <PresentationFormat>Лист A4 (210x297 мм)</PresentationFormat>
  <Paragraphs>212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присвоения статуса творческого мероприятия </vt:lpstr>
      <vt:lpstr>Критерии присвоения статуса творческого мероприятия </vt:lpstr>
      <vt:lpstr>Критерии присвоения статуса творческого мероприятия </vt:lpstr>
      <vt:lpstr>Критерии присвоения статуса творческого мероприятия</vt:lpstr>
      <vt:lpstr>Критерии присвоения статуса творческого мероприятия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нарушения распоряжения Министерства культуры Московской области организаторами творческих мероприятий </vt:lpstr>
      <vt:lpstr>Финансовые условия проведения творческого мероприятия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173</cp:revision>
  <cp:lastPrinted>2020-12-09T14:12:59Z</cp:lastPrinted>
  <dcterms:modified xsi:type="dcterms:W3CDTF">2020-12-17T06:58:07Z</dcterms:modified>
</cp:coreProperties>
</file>